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  <p:sldMasterId id="2147483660" r:id="rId5"/>
  </p:sldMasterIdLst>
  <p:notesMasterIdLst>
    <p:notesMasterId r:id="rId44"/>
  </p:notesMasterIdLst>
  <p:sldIdLst>
    <p:sldId id="256" r:id="rId6"/>
    <p:sldId id="328" r:id="rId7"/>
    <p:sldId id="332" r:id="rId8"/>
    <p:sldId id="329" r:id="rId9"/>
    <p:sldId id="331" r:id="rId10"/>
    <p:sldId id="330" r:id="rId11"/>
    <p:sldId id="333" r:id="rId12"/>
    <p:sldId id="334" r:id="rId13"/>
    <p:sldId id="364" r:id="rId14"/>
    <p:sldId id="345" r:id="rId15"/>
    <p:sldId id="344" r:id="rId16"/>
    <p:sldId id="335" r:id="rId17"/>
    <p:sldId id="336" r:id="rId18"/>
    <p:sldId id="348" r:id="rId19"/>
    <p:sldId id="349" r:id="rId20"/>
    <p:sldId id="346" r:id="rId21"/>
    <p:sldId id="347" r:id="rId22"/>
    <p:sldId id="337" r:id="rId23"/>
    <p:sldId id="351" r:id="rId24"/>
    <p:sldId id="352" r:id="rId25"/>
    <p:sldId id="353" r:id="rId26"/>
    <p:sldId id="350" r:id="rId27"/>
    <p:sldId id="354" r:id="rId28"/>
    <p:sldId id="338" r:id="rId29"/>
    <p:sldId id="355" r:id="rId30"/>
    <p:sldId id="356" r:id="rId31"/>
    <p:sldId id="339" r:id="rId32"/>
    <p:sldId id="357" r:id="rId33"/>
    <p:sldId id="358" r:id="rId34"/>
    <p:sldId id="359" r:id="rId35"/>
    <p:sldId id="340" r:id="rId36"/>
    <p:sldId id="341" r:id="rId37"/>
    <p:sldId id="360" r:id="rId38"/>
    <p:sldId id="343" r:id="rId39"/>
    <p:sldId id="361" r:id="rId40"/>
    <p:sldId id="362" r:id="rId41"/>
    <p:sldId id="365" r:id="rId42"/>
    <p:sldId id="3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FF4"/>
    <a:srgbClr val="00A0E0"/>
    <a:srgbClr val="EFEF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C5324-984A-7F93-7B62-E998E7683BF2}" v="9" dt="2022-01-12T08:49:56.794"/>
    <p1510:client id="{2BA550F1-E2B3-0D13-3637-9B3C03ECFA51}" v="9" dt="2022-01-11T08:29:44.800"/>
    <p1510:client id="{A46A71B0-EFB5-03CB-826C-98AF60634BCE}" v="1001" dt="2022-01-11T09:04:59.152"/>
    <p1510:client id="{BFF19E4C-C935-977F-FDB2-08E63C449F7F}" v="2" dt="2022-01-13T10:18:4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6" autoAdjust="0"/>
    <p:restoredTop sz="96327" autoAdjust="0"/>
  </p:normalViewPr>
  <p:slideViewPr>
    <p:cSldViewPr snapToGrid="0">
      <p:cViewPr varScale="1">
        <p:scale>
          <a:sx n="161" d="100"/>
          <a:sy n="161" d="100"/>
        </p:scale>
        <p:origin x="516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4B2C-967C-4A3A-AE62-D5197B0760B5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24A9-4EF9-451F-8BBD-225A976252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1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deze 1</a:t>
            </a:r>
            <a:r>
              <a:rPr lang="nl-NL" baseline="30000" dirty="0"/>
              <a:t>e</a:t>
            </a:r>
            <a:r>
              <a:rPr lang="nl-NL" dirty="0"/>
              <a:t> les wordt de kick-off gehouden van </a:t>
            </a:r>
            <a:r>
              <a:rPr lang="nl-NL" dirty="0" err="1"/>
              <a:t>Frontend</a:t>
            </a:r>
            <a:r>
              <a:rPr lang="nl-NL" dirty="0"/>
              <a:t> Programming 1 en wordt er een inleiding gegeven van het vak.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24A9-4EF9-451F-8BBD-225A976252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24A9-4EF9-451F-8BBD-225A976252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24A9-4EF9-451F-8BBD-225A976252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1797051"/>
            <a:ext cx="4800000" cy="4080933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1797051"/>
            <a:ext cx="4800600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7567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D539146E-4701-437B-BCA5-5AC8EE309AC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6534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B785231E-3480-411A-8355-2793DB32C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1A9E668B-D224-466A-89CE-5C3C945EE6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0600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5" name="Afbeelding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922667" cy="47593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6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3" name="Titeldecoratie"/>
          <p:cNvSpPr/>
          <p:nvPr userDrawn="1"/>
        </p:nvSpPr>
        <p:spPr>
          <a:xfrm>
            <a:off x="705523" y="5150101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ndertitel">
            <a:extLst>
              <a:ext uri="{FF2B5EF4-FFF2-40B4-BE49-F238E27FC236}">
                <a16:creationId xmlns:a16="http://schemas.microsoft.com/office/drawing/2014/main" id="{5CA13914-06A2-46D7-A98A-1CC2B2F056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687137"/>
            <a:ext cx="9599083" cy="6140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4" name="Titel"/>
          <p:cNvSpPr>
            <a:spLocks noGrp="1"/>
          </p:cNvSpPr>
          <p:nvPr>
            <p:ph type="title"/>
          </p:nvPr>
        </p:nvSpPr>
        <p:spPr>
          <a:xfrm>
            <a:off x="1000760" y="4954423"/>
            <a:ext cx="9600000" cy="6140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220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9B40D12A-149A-4DCE-8C42-4088CD7A8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E5A64523-357B-4B86-93CD-B3CF0626CB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B7CEBE79-820C-40D2-A38E-27E5CDBCA5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Inhoud">
            <a:extLst>
              <a:ext uri="{FF2B5EF4-FFF2-40B4-BE49-F238E27FC236}">
                <a16:creationId xmlns:a16="http://schemas.microsoft.com/office/drawing/2014/main" id="{CA2DE4A9-D9F4-4AE1-A336-BFCE81BB6F4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4917" y="778933"/>
            <a:ext cx="10081683" cy="50990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122359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2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fbeelding links"/>
          <p:cNvSpPr>
            <a:spLocks noGrp="1"/>
          </p:cNvSpPr>
          <p:nvPr>
            <p:ph type="pic" sz="quarter" idx="13"/>
          </p:nvPr>
        </p:nvSpPr>
        <p:spPr>
          <a:xfrm>
            <a:off x="8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Afbeelding rechts"/>
          <p:cNvSpPr>
            <a:spLocks noGrp="1"/>
          </p:cNvSpPr>
          <p:nvPr>
            <p:ph type="pic" sz="quarter" idx="15"/>
          </p:nvPr>
        </p:nvSpPr>
        <p:spPr>
          <a:xfrm>
            <a:off x="6093985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teldecoratie"/>
          <p:cNvSpPr/>
          <p:nvPr/>
        </p:nvSpPr>
        <p:spPr>
          <a:xfrm>
            <a:off x="708085" y="386968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kst"/>
          <p:cNvSpPr>
            <a:spLocks noGrp="1"/>
          </p:cNvSpPr>
          <p:nvPr>
            <p:ph type="body" sz="quarter" idx="17"/>
          </p:nvPr>
        </p:nvSpPr>
        <p:spPr>
          <a:xfrm flipH="1">
            <a:off x="814917" y="4552633"/>
            <a:ext cx="10081683" cy="143224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C9D2C67F-4BD6-45C2-9C96-FE2566B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3705034"/>
            <a:ext cx="1012473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85DDF9D-2B17-4DED-9512-9F8A7A57F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0DEEB3-09D2-4333-9FF1-5461D5D3E9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B914B9-9F1D-4C1D-AE7E-826397420B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6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3435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8467795E-BE0E-47E8-BCC2-D151E59EDF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B2430F08-8263-4811-BC43-F87BF48A78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7A01C895-BF20-46EC-ABA8-DD9B24E77D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957712" y="1595121"/>
            <a:ext cx="10226755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3" y="775568"/>
            <a:ext cx="10005904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5851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6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B4F857FD-BFB3-4545-8692-90B5660878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6AFB18C-1EA8-418B-921A-DF7ADE25F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4148FFCD-33EC-4B70-AB72-C959479C0C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teldecoratie"/>
          <p:cNvSpPr/>
          <p:nvPr/>
        </p:nvSpPr>
        <p:spPr>
          <a:xfrm>
            <a:off x="708085" y="37579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814917" y="4439921"/>
            <a:ext cx="10081683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3620368"/>
            <a:ext cx="1008168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510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8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7D99692A-D52A-4A80-B7FC-3D6FDD8266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322DF50-32EF-41B2-8EA1-3A3486DABB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CDB85868-4AF2-4121-8E41-546A5A0F3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1" name="Titeldecoratie"/>
          <p:cNvSpPr/>
          <p:nvPr/>
        </p:nvSpPr>
        <p:spPr>
          <a:xfrm>
            <a:off x="6806567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7056198" y="1595121"/>
            <a:ext cx="3840401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AD873CB-895E-4138-8DAB-6B7F915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200" y="734612"/>
            <a:ext cx="3840401" cy="61555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47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6098030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8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3" name="Datum">
            <a:extLst>
              <a:ext uri="{FF2B5EF4-FFF2-40B4-BE49-F238E27FC236}">
                <a16:creationId xmlns:a16="http://schemas.microsoft.com/office/drawing/2014/main" id="{9D31CFC5-410C-4748-B6C7-A722E69497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CB614FB-0599-4F33-AE24-A266A79E9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F7361324-3AD2-4A1C-B9DE-436592B7E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ekst"/>
          <p:cNvSpPr>
            <a:spLocks noGrp="1"/>
          </p:cNvSpPr>
          <p:nvPr>
            <p:ph type="body" sz="quarter" idx="11"/>
          </p:nvPr>
        </p:nvSpPr>
        <p:spPr>
          <a:xfrm flipH="1">
            <a:off x="800299" y="1595121"/>
            <a:ext cx="4815648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tel">
            <a:extLst>
              <a:ext uri="{FF2B5EF4-FFF2-40B4-BE49-F238E27FC236}">
                <a16:creationId xmlns:a16="http://schemas.microsoft.com/office/drawing/2014/main" id="{6D366FD9-FE48-4E10-8BCE-1292B606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300" y="325969"/>
            <a:ext cx="4815648" cy="132503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685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68A5FA88-603D-448E-A991-878A5BF9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C447EC34-3FCD-4AF9-93D4-2F7E44A3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3FB4A23C-1705-4B39-9C44-37CD709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9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12" name="Titeldecoratie"/>
          <p:cNvSpPr/>
          <p:nvPr/>
        </p:nvSpPr>
        <p:spPr>
          <a:xfrm>
            <a:off x="705523" y="914999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BA0D956-0B37-4F2B-BD64-4682BAE8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647702"/>
            <a:ext cx="10096300" cy="1325033"/>
          </a:xfrm>
        </p:spPr>
        <p:txBody>
          <a:bodyPr anchor="t"/>
          <a:lstStyle>
            <a:lvl1pPr>
              <a:spcBef>
                <a:spcPts val="1600"/>
              </a:spcBef>
              <a:defRPr i="1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8294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blauwe 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uwe balk"/>
          <p:cNvSpPr/>
          <p:nvPr/>
        </p:nvSpPr>
        <p:spPr>
          <a:xfrm>
            <a:off x="0" y="4"/>
            <a:ext cx="12192000" cy="2133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decoratie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48FD308B-A17C-459D-AD21-0988223F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A6F08B07-1555-4E47-8951-0ECAD9F5A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110127"/>
            <a:ext cx="10096500" cy="376785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14466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in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800296" y="1595121"/>
            <a:ext cx="4896755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E799FC-BB9B-4680-9378-7D7DAE7A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4896753" cy="132503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59847E-1AEB-4364-9B40-CB9FE59D21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12DF11-8467-40DB-B310-0BE80520F9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1B7FDD-8445-4B6C-928C-42E20728C1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2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02586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5" name="Logo" descr="hu roo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Datum">
            <a:extLst>
              <a:ext uri="{FF2B5EF4-FFF2-40B4-BE49-F238E27FC236}">
                <a16:creationId xmlns:a16="http://schemas.microsoft.com/office/drawing/2014/main" id="{E2087E8A-EBF1-4939-A6EC-C8B71CD1F2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51ABAC98-76D6-4AA2-8123-35DE7B9C5D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F035DCDC-840A-41D8-8CF0-86E58D1BED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26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beelding"/>
          <p:cNvSpPr>
            <a:spLocks noGrp="1"/>
          </p:cNvSpPr>
          <p:nvPr>
            <p:ph type="pic" sz="quarter" idx="13"/>
          </p:nvPr>
        </p:nvSpPr>
        <p:spPr>
          <a:xfrm>
            <a:off x="0" y="8483"/>
            <a:ext cx="12192000" cy="4430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6D906BA2-E053-48E4-AB1A-B98F822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9EFAB82E-0F83-4580-84EB-A0052930C7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E4E548A3-BE10-43A7-8499-801A7AA2EC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kst"/>
          <p:cNvSpPr>
            <a:spLocks noGrp="1"/>
          </p:cNvSpPr>
          <p:nvPr>
            <p:ph type="body" sz="quarter" idx="12" hasCustomPrompt="1"/>
          </p:nvPr>
        </p:nvSpPr>
        <p:spPr>
          <a:xfrm>
            <a:off x="708086" y="4927953"/>
            <a:ext cx="10476381" cy="105692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667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667" b="1"/>
            </a:lvl3pPr>
            <a:lvl4pPr marL="1828754" indent="0">
              <a:buNone/>
              <a:defRPr sz="2667" b="1"/>
            </a:lvl4pPr>
            <a:lvl5pPr marL="2438339" indent="0">
              <a:buNone/>
              <a:defRPr sz="2667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452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19"/>
          <p:cNvSpPr>
            <a:spLocks noGrp="1"/>
          </p:cNvSpPr>
          <p:nvPr>
            <p:ph sz="quarter" idx="11"/>
          </p:nvPr>
        </p:nvSpPr>
        <p:spPr>
          <a:xfrm>
            <a:off x="1007533" y="1557339"/>
            <a:ext cx="10526248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21917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6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07435" y="3108450"/>
            <a:ext cx="10168565" cy="707886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07435" y="3886200"/>
            <a:ext cx="10168565" cy="437043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buFont typeface="Zapf Dingbats" charset="2"/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het </a:t>
            </a:r>
            <a:r>
              <a:rPr lang="en-US" dirty="0" err="1"/>
              <a:t>opmaakprofiel</a:t>
            </a:r>
            <a:r>
              <a:rPr lang="en-US" dirty="0"/>
              <a:t> van het </a:t>
            </a:r>
            <a:r>
              <a:rPr lang="en-US" dirty="0" err="1"/>
              <a:t>opmaakprofiel</a:t>
            </a:r>
            <a:r>
              <a:rPr lang="en-US" dirty="0"/>
              <a:t> te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1797051"/>
            <a:ext cx="4800000" cy="4080933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1797051"/>
            <a:ext cx="4800600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926972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680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2499784"/>
            <a:ext cx="4800000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499784"/>
            <a:ext cx="4800601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EDF895-B7D1-4441-89CE-FC604E2C6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49" y="1678517"/>
            <a:ext cx="4800000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18D6D157-830E-472B-A8A5-982AAFED65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398" y="1678517"/>
            <a:ext cx="4800601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0598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7" name="Pictogram">
            <a:extLst>
              <a:ext uri="{FF2B5EF4-FFF2-40B4-BE49-F238E27FC236}">
                <a16:creationId xmlns:a16="http://schemas.microsoft.com/office/drawing/2014/main" id="{6BB6BD9F-BBC2-4C62-B72A-1D9C3C2DC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001" y="576852"/>
            <a:ext cx="927419" cy="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 uit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CBBC2-229A-4179-BF74-E29AAD55A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687" y="469147"/>
            <a:ext cx="1083733" cy="1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41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2499784"/>
            <a:ext cx="4800000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499784"/>
            <a:ext cx="4800601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EDF895-B7D1-4441-89CE-FC604E2C6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49" y="1678517"/>
            <a:ext cx="4800000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18D6D157-830E-472B-A8A5-982AAFED65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398" y="1678517"/>
            <a:ext cx="4800601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92926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6510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Dianummer">
            <a:extLst>
              <a:ext uri="{FF2B5EF4-FFF2-40B4-BE49-F238E27FC236}">
                <a16:creationId xmlns:a16="http://schemas.microsoft.com/office/drawing/2014/main" id="{26848480-8112-419D-B34B-C11933364B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5536" y="5899151"/>
            <a:ext cx="1056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Voettekst">
            <a:extLst>
              <a:ext uri="{FF2B5EF4-FFF2-40B4-BE49-F238E27FC236}">
                <a16:creationId xmlns:a16="http://schemas.microsoft.com/office/drawing/2014/main" id="{6D2DF633-EA52-45A8-879B-C026C2550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59000" y="5899151"/>
            <a:ext cx="6192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E77EF371-812E-477A-8EE0-D26B8676C7A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25536" y="5899151"/>
            <a:ext cx="1680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/>
          </a:p>
        </p:txBody>
      </p:sp>
      <p:pic>
        <p:nvPicPr>
          <p:cNvPr id="6" name="Logo" descr="hu volu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6" y="915007"/>
            <a:ext cx="4031973" cy="984615"/>
          </a:xfrm>
          <a:prstGeom prst="rect">
            <a:avLst/>
          </a:prstGeom>
        </p:spPr>
      </p:pic>
      <p:sp>
        <p:nvSpPr>
          <p:cNvPr id="7" name="Ondertitel">
            <a:extLst>
              <a:ext uri="{FF2B5EF4-FFF2-40B4-BE49-F238E27FC236}">
                <a16:creationId xmlns:a16="http://schemas.microsoft.com/office/drawing/2014/main" id="{5A67F249-E426-4913-A7A1-0DC6C47F6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336" y="3613526"/>
            <a:ext cx="9601200" cy="1234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8F44797-10EF-4356-B568-4F79B1B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36" y="2813448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0875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10927F8C-5A80-4319-BDBF-9A3AB01387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7030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490227BA-4906-4781-8AD2-5643A02088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00967" y="6356351"/>
            <a:ext cx="7412368" cy="3661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1A1E9383-ECE6-4B18-8D0E-B56E497240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07534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1" name="Titeldecoratie"/>
          <p:cNvSpPr/>
          <p:nvPr userDrawn="1"/>
        </p:nvSpPr>
        <p:spPr>
          <a:xfrm>
            <a:off x="705523" y="4640332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3C731FDD-BD4E-40B2-B5C7-E1DB10585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213003"/>
            <a:ext cx="9599083" cy="975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6" name="Titel"/>
          <p:cNvSpPr>
            <a:spLocks noGrp="1"/>
          </p:cNvSpPr>
          <p:nvPr>
            <p:ph type="title"/>
          </p:nvPr>
        </p:nvSpPr>
        <p:spPr>
          <a:xfrm>
            <a:off x="1000763" y="4444657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7858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D539146E-4701-437B-BCA5-5AC8EE309AC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6534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B785231E-3480-411A-8355-2793DB32C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1A9E668B-D224-466A-89CE-5C3C945EE6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0600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5" name="Afbeelding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922667" cy="47593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6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3" name="Titeldecoratie"/>
          <p:cNvSpPr/>
          <p:nvPr userDrawn="1"/>
        </p:nvSpPr>
        <p:spPr>
          <a:xfrm>
            <a:off x="705523" y="5150101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" name="Ondertitel">
            <a:extLst>
              <a:ext uri="{FF2B5EF4-FFF2-40B4-BE49-F238E27FC236}">
                <a16:creationId xmlns:a16="http://schemas.microsoft.com/office/drawing/2014/main" id="{5CA13914-06A2-46D7-A98A-1CC2B2F056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687137"/>
            <a:ext cx="9599083" cy="6140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4" name="Titel"/>
          <p:cNvSpPr>
            <a:spLocks noGrp="1"/>
          </p:cNvSpPr>
          <p:nvPr>
            <p:ph type="title"/>
          </p:nvPr>
        </p:nvSpPr>
        <p:spPr>
          <a:xfrm>
            <a:off x="1000760" y="4954423"/>
            <a:ext cx="9600000" cy="6140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1538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9B40D12A-149A-4DCE-8C42-4088CD7A8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E5A64523-357B-4B86-93CD-B3CF0626CB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B7CEBE79-820C-40D2-A38E-27E5CDBCA5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Inhoud">
            <a:extLst>
              <a:ext uri="{FF2B5EF4-FFF2-40B4-BE49-F238E27FC236}">
                <a16:creationId xmlns:a16="http://schemas.microsoft.com/office/drawing/2014/main" id="{CA2DE4A9-D9F4-4AE1-A336-BFCE81BB6F4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4917" y="778933"/>
            <a:ext cx="10081683" cy="50990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2092087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2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fbeelding links"/>
          <p:cNvSpPr>
            <a:spLocks noGrp="1"/>
          </p:cNvSpPr>
          <p:nvPr>
            <p:ph type="pic" sz="quarter" idx="13"/>
          </p:nvPr>
        </p:nvSpPr>
        <p:spPr>
          <a:xfrm>
            <a:off x="8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Afbeelding rechts"/>
          <p:cNvSpPr>
            <a:spLocks noGrp="1"/>
          </p:cNvSpPr>
          <p:nvPr>
            <p:ph type="pic" sz="quarter" idx="15"/>
          </p:nvPr>
        </p:nvSpPr>
        <p:spPr>
          <a:xfrm>
            <a:off x="6093985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teldecoratie"/>
          <p:cNvSpPr/>
          <p:nvPr/>
        </p:nvSpPr>
        <p:spPr>
          <a:xfrm>
            <a:off x="708085" y="386968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8" name="Tekst"/>
          <p:cNvSpPr>
            <a:spLocks noGrp="1"/>
          </p:cNvSpPr>
          <p:nvPr>
            <p:ph type="body" sz="quarter" idx="17"/>
          </p:nvPr>
        </p:nvSpPr>
        <p:spPr>
          <a:xfrm flipH="1">
            <a:off x="814917" y="4552633"/>
            <a:ext cx="10081683" cy="143224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C9D2C67F-4BD6-45C2-9C96-FE2566B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3705034"/>
            <a:ext cx="1012473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85DDF9D-2B17-4DED-9512-9F8A7A57F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0DEEB3-09D2-4333-9FF1-5461D5D3E9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B914B9-9F1D-4C1D-AE7E-826397420B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35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3435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8467795E-BE0E-47E8-BCC2-D151E59EDF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B2430F08-8263-4811-BC43-F87BF48A78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7A01C895-BF20-46EC-ABA8-DD9B24E77D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957712" y="1595121"/>
            <a:ext cx="10226755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3" y="775568"/>
            <a:ext cx="10005904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26292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6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B4F857FD-BFB3-4545-8692-90B5660878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6AFB18C-1EA8-418B-921A-DF7ADE25F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4148FFCD-33EC-4B70-AB72-C959479C0C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teldecoratie"/>
          <p:cNvSpPr/>
          <p:nvPr/>
        </p:nvSpPr>
        <p:spPr>
          <a:xfrm>
            <a:off x="708085" y="37579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814917" y="4439921"/>
            <a:ext cx="10081683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3620368"/>
            <a:ext cx="1008168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82366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8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7D99692A-D52A-4A80-B7FC-3D6FDD8266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322DF50-32EF-41B2-8EA1-3A3486DABB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CDB85868-4AF2-4121-8E41-546A5A0F3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1" name="Titeldecoratie"/>
          <p:cNvSpPr/>
          <p:nvPr/>
        </p:nvSpPr>
        <p:spPr>
          <a:xfrm>
            <a:off x="6806567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7056198" y="1595121"/>
            <a:ext cx="3840401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AD873CB-895E-4138-8DAB-6B7F915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200" y="734612"/>
            <a:ext cx="3840401" cy="61555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25874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6098030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8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3" name="Datum">
            <a:extLst>
              <a:ext uri="{FF2B5EF4-FFF2-40B4-BE49-F238E27FC236}">
                <a16:creationId xmlns:a16="http://schemas.microsoft.com/office/drawing/2014/main" id="{9D31CFC5-410C-4748-B6C7-A722E69497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CB614FB-0599-4F33-AE24-A266A79E9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F7361324-3AD2-4A1C-B9DE-436592B7E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4" name="Tekst"/>
          <p:cNvSpPr>
            <a:spLocks noGrp="1"/>
          </p:cNvSpPr>
          <p:nvPr>
            <p:ph type="body" sz="quarter" idx="11"/>
          </p:nvPr>
        </p:nvSpPr>
        <p:spPr>
          <a:xfrm flipH="1">
            <a:off x="800299" y="1595121"/>
            <a:ext cx="4815648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tel">
            <a:extLst>
              <a:ext uri="{FF2B5EF4-FFF2-40B4-BE49-F238E27FC236}">
                <a16:creationId xmlns:a16="http://schemas.microsoft.com/office/drawing/2014/main" id="{6D366FD9-FE48-4E10-8BCE-1292B606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300" y="325969"/>
            <a:ext cx="4815648" cy="132503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63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7" name="Pictogram">
            <a:extLst>
              <a:ext uri="{FF2B5EF4-FFF2-40B4-BE49-F238E27FC236}">
                <a16:creationId xmlns:a16="http://schemas.microsoft.com/office/drawing/2014/main" id="{6BB6BD9F-BBC2-4C62-B72A-1D9C3C2DC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001" y="576852"/>
            <a:ext cx="927419" cy="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68A5FA88-603D-448E-A991-878A5BF9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C447EC34-3FCD-4AF9-93D4-2F7E44A3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3FB4A23C-1705-4B39-9C44-37CD709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12" name="Titeldecoratie"/>
          <p:cNvSpPr/>
          <p:nvPr/>
        </p:nvSpPr>
        <p:spPr>
          <a:xfrm>
            <a:off x="705523" y="914999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BA0D956-0B37-4F2B-BD64-4682BAE8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647702"/>
            <a:ext cx="10096300" cy="1325033"/>
          </a:xfrm>
        </p:spPr>
        <p:txBody>
          <a:bodyPr anchor="t"/>
          <a:lstStyle>
            <a:lvl1pPr>
              <a:spcBef>
                <a:spcPts val="1600"/>
              </a:spcBef>
              <a:defRPr i="1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2820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blauwe 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uwe balk"/>
          <p:cNvSpPr/>
          <p:nvPr/>
        </p:nvSpPr>
        <p:spPr>
          <a:xfrm>
            <a:off x="0" y="4"/>
            <a:ext cx="12192000" cy="2133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iteldecoratie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48FD308B-A17C-459D-AD21-0988223F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A6F08B07-1555-4E47-8951-0ECAD9F5A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110127"/>
            <a:ext cx="10096500" cy="376785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85594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in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Rechthoek 17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800296" y="1595121"/>
            <a:ext cx="4896755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E799FC-BB9B-4680-9378-7D7DAE7A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4896753" cy="132503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59847E-1AEB-4364-9B40-CB9FE59D21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12DF11-8467-40DB-B310-0BE80520F9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1B7FDD-8445-4B6C-928C-42E20728C1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4876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5" name="Logo" descr="hu roo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Datum">
            <a:extLst>
              <a:ext uri="{FF2B5EF4-FFF2-40B4-BE49-F238E27FC236}">
                <a16:creationId xmlns:a16="http://schemas.microsoft.com/office/drawing/2014/main" id="{E2087E8A-EBF1-4939-A6EC-C8B71CD1F2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10-6-2022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51ABAC98-76D6-4AA2-8123-35DE7B9C5D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F035DCDC-840A-41D8-8CF0-86E58D1BED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195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beelding"/>
          <p:cNvSpPr>
            <a:spLocks noGrp="1"/>
          </p:cNvSpPr>
          <p:nvPr>
            <p:ph type="pic" sz="quarter" idx="13"/>
          </p:nvPr>
        </p:nvSpPr>
        <p:spPr>
          <a:xfrm>
            <a:off x="0" y="8483"/>
            <a:ext cx="12192000" cy="4430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6D906BA2-E053-48E4-AB1A-B98F822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9EFAB82E-0F83-4580-84EB-A0052930C7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E4E548A3-BE10-43A7-8499-801A7AA2EC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Tekst"/>
          <p:cNvSpPr>
            <a:spLocks noGrp="1"/>
          </p:cNvSpPr>
          <p:nvPr>
            <p:ph type="body" sz="quarter" idx="12" hasCustomPrompt="1"/>
          </p:nvPr>
        </p:nvSpPr>
        <p:spPr>
          <a:xfrm>
            <a:off x="708086" y="4927953"/>
            <a:ext cx="10476381" cy="105692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667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667" b="1"/>
            </a:lvl3pPr>
            <a:lvl4pPr marL="1828754" indent="0">
              <a:buNone/>
              <a:defRPr sz="2667" b="1"/>
            </a:lvl4pPr>
            <a:lvl5pPr marL="2438339" indent="0">
              <a:buNone/>
              <a:defRPr sz="2667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3535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19"/>
          <p:cNvSpPr>
            <a:spLocks noGrp="1"/>
          </p:cNvSpPr>
          <p:nvPr>
            <p:ph sz="quarter" idx="11"/>
          </p:nvPr>
        </p:nvSpPr>
        <p:spPr>
          <a:xfrm>
            <a:off x="1007533" y="1557339"/>
            <a:ext cx="10526248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840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07435" y="3108450"/>
            <a:ext cx="10168565" cy="707886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07435" y="3886200"/>
            <a:ext cx="10168565" cy="437043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buFont typeface="Zapf Dingbats" charset="2"/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het </a:t>
            </a:r>
            <a:r>
              <a:rPr lang="en-US" dirty="0" err="1"/>
              <a:t>opmaakprofiel</a:t>
            </a:r>
            <a:r>
              <a:rPr lang="en-US" dirty="0"/>
              <a:t> van het </a:t>
            </a:r>
            <a:r>
              <a:rPr lang="en-US" dirty="0" err="1"/>
              <a:t>opmaakprofiel</a:t>
            </a:r>
            <a:r>
              <a:rPr lang="en-US" dirty="0"/>
              <a:t> te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79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 uit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CBBC2-229A-4179-BF74-E29AAD55A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687" y="469147"/>
            <a:ext cx="1083733" cy="1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9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6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Dianummer">
            <a:extLst>
              <a:ext uri="{FF2B5EF4-FFF2-40B4-BE49-F238E27FC236}">
                <a16:creationId xmlns:a16="http://schemas.microsoft.com/office/drawing/2014/main" id="{26848480-8112-419D-B34B-C11933364B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5536" y="5899151"/>
            <a:ext cx="1056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8" name="Voettekst">
            <a:extLst>
              <a:ext uri="{FF2B5EF4-FFF2-40B4-BE49-F238E27FC236}">
                <a16:creationId xmlns:a16="http://schemas.microsoft.com/office/drawing/2014/main" id="{6D2DF633-EA52-45A8-879B-C026C2550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59000" y="5899151"/>
            <a:ext cx="6192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E77EF371-812E-477A-8EE0-D26B8676C7A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25536" y="5899151"/>
            <a:ext cx="1680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6" name="Logo" descr="hu volu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6" y="915007"/>
            <a:ext cx="4031973" cy="984615"/>
          </a:xfrm>
          <a:prstGeom prst="rect">
            <a:avLst/>
          </a:prstGeom>
        </p:spPr>
      </p:pic>
      <p:sp>
        <p:nvSpPr>
          <p:cNvPr id="7" name="Ondertitel">
            <a:extLst>
              <a:ext uri="{FF2B5EF4-FFF2-40B4-BE49-F238E27FC236}">
                <a16:creationId xmlns:a16="http://schemas.microsoft.com/office/drawing/2014/main" id="{5A67F249-E426-4913-A7A1-0DC6C47F6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336" y="3613526"/>
            <a:ext cx="9601200" cy="1234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8F44797-10EF-4356-B568-4F79B1B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36" y="2813448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725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10927F8C-5A80-4319-BDBF-9A3AB01387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7030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10-6-2022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490227BA-4906-4781-8AD2-5643A02088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00967" y="6356351"/>
            <a:ext cx="7412368" cy="3661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1A1E9383-ECE6-4B18-8D0E-B56E497240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07534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‹nr.›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9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1" name="Titeldecoratie"/>
          <p:cNvSpPr/>
          <p:nvPr userDrawn="1"/>
        </p:nvSpPr>
        <p:spPr>
          <a:xfrm>
            <a:off x="705523" y="4640332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3C731FDD-BD4E-40B2-B5C7-E1DB10585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213003"/>
            <a:ext cx="9599083" cy="975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6" name="Titel"/>
          <p:cNvSpPr>
            <a:spLocks noGrp="1"/>
          </p:cNvSpPr>
          <p:nvPr>
            <p:ph type="title"/>
          </p:nvPr>
        </p:nvSpPr>
        <p:spPr>
          <a:xfrm>
            <a:off x="1000763" y="4444657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46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F43A3598-AD0A-4E2B-A70B-8C66D95E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74967" y="6356351"/>
            <a:ext cx="108373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10-6-2022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269FBD5E-0590-4897-8075-09373A16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0883" y="6356351"/>
            <a:ext cx="799253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Dianummer">
            <a:extLst>
              <a:ext uri="{FF2B5EF4-FFF2-40B4-BE49-F238E27FC236}">
                <a16:creationId xmlns:a16="http://schemas.microsoft.com/office/drawing/2014/main" id="{D8B88BBF-A69B-4034-BE87-A93161E3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601133" cy="3661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‹nr.›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Logo" descr="hu logo.pn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2615"/>
          </a:xfrm>
          <a:prstGeom prst="rect">
            <a:avLst/>
          </a:prstGeom>
        </p:spPr>
      </p:pic>
      <p:sp>
        <p:nvSpPr>
          <p:cNvPr id="9" name="Tijdelijke aanduiding voor titel 8">
            <a:extLst>
              <a:ext uri="{FF2B5EF4-FFF2-40B4-BE49-F238E27FC236}">
                <a16:creationId xmlns:a16="http://schemas.microsoft.com/office/drawing/2014/main" id="{0977E159-79B6-4267-A1D2-09D475E5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100963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E616524E-60E5-4C7A-8687-6CD7C449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058400" cy="405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teldecoratie">
            <a:extLst>
              <a:ext uri="{FF2B5EF4-FFF2-40B4-BE49-F238E27FC236}">
                <a16:creationId xmlns:a16="http://schemas.microsoft.com/office/drawing/2014/main" id="{06AB2B47-0CA1-4EC7-8F94-39B16B918B8E}"/>
              </a:ext>
            </a:extLst>
          </p:cNvPr>
          <p:cNvSpPr/>
          <p:nvPr userDrawn="1"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58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721" r:id="rId23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73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676358" indent="-457189" algn="l" defTabSz="609585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Font typeface="Courier New" panose="02070309020205020404" pitchFamily="49" charset="0"/>
        <a:buChar char="o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pos="5148">
          <p15:clr>
            <a:srgbClr val="F26B43"/>
          </p15:clr>
        </p15:guide>
        <p15:guide id="4" orient="horz" pos="3770">
          <p15:clr>
            <a:srgbClr val="F26B43"/>
          </p15:clr>
        </p15:guide>
        <p15:guide id="5" orient="horz" pos="849">
          <p15:clr>
            <a:srgbClr val="F26B43"/>
          </p15:clr>
        </p15:guide>
        <p15:guide id="6" orient="horz" pos="277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F43A3598-AD0A-4E2B-A70B-8C66D95E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74967" y="6356351"/>
            <a:ext cx="108373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87CE-8545-4B28-9101-1ABE11BF1B41}" type="datetime1">
              <a:rPr lang="nl-NL" smtClean="0"/>
              <a:t>10-6-2022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269FBD5E-0590-4897-8075-09373A16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0883" y="6356351"/>
            <a:ext cx="799253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Dianummer">
            <a:extLst>
              <a:ext uri="{FF2B5EF4-FFF2-40B4-BE49-F238E27FC236}">
                <a16:creationId xmlns:a16="http://schemas.microsoft.com/office/drawing/2014/main" id="{D8B88BBF-A69B-4034-BE87-A93161E3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601133" cy="3661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Logo" descr="hu logo.pn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2615"/>
          </a:xfrm>
          <a:prstGeom prst="rect">
            <a:avLst/>
          </a:prstGeom>
        </p:spPr>
      </p:pic>
      <p:sp>
        <p:nvSpPr>
          <p:cNvPr id="9" name="Tijdelijke aanduiding voor titel 8">
            <a:extLst>
              <a:ext uri="{FF2B5EF4-FFF2-40B4-BE49-F238E27FC236}">
                <a16:creationId xmlns:a16="http://schemas.microsoft.com/office/drawing/2014/main" id="{0977E159-79B6-4267-A1D2-09D475E5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100963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E616524E-60E5-4C7A-8687-6CD7C449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058400" cy="405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teldecoratie">
            <a:extLst>
              <a:ext uri="{FF2B5EF4-FFF2-40B4-BE49-F238E27FC236}">
                <a16:creationId xmlns:a16="http://schemas.microsoft.com/office/drawing/2014/main" id="{06AB2B47-0CA1-4EC7-8F94-39B16B918B8E}"/>
              </a:ext>
            </a:extLst>
          </p:cNvPr>
          <p:cNvSpPr/>
          <p:nvPr userDrawn="1"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28801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73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676358" indent="-457189" algn="l" defTabSz="609585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Font typeface="Courier New" panose="02070309020205020404" pitchFamily="49" charset="0"/>
        <a:buChar char="o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pos="5148">
          <p15:clr>
            <a:srgbClr val="F26B43"/>
          </p15:clr>
        </p15:guide>
        <p15:guide id="4" orient="horz" pos="3770">
          <p15:clr>
            <a:srgbClr val="F26B43"/>
          </p15:clr>
        </p15:guide>
        <p15:guide id="5" orient="horz" pos="849">
          <p15:clr>
            <a:srgbClr val="F26B43"/>
          </p15:clr>
        </p15:guide>
        <p15:guide id="6" orient="horz" pos="2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yTgGrg3y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2.safelinks.protection.outlook.com/?url=https%3A%2F%2Fapp.evalytics.nl%2F%23&amp;data=05%7C01%7Cmirko.pelgrom%40hu.nl%7Cd2712896dea74888899c08da3e1e413b%7C989329099a5a4d18ace47236b5b5e11d%7C0%7C0%7C637890596926473901%7CUnknown%7CTWFpbGZsb3d8eyJWIjoiMC4wLjAwMDAiLCJQIjoiV2luMzIiLCJBTiI6Ik1haWwiLCJXVCI6Mn0%3D%7C3000%7C%7C%7C&amp;sdata=L2JIRHPYQ9qI%2BM83SOcA46hLhnEGC5P4JVaRKwn9Ew0%3D&amp;reserved=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eur02.safelinks.protection.outlook.com/?url=https%3A%2F%2Fportal.evalytics.nl%2F%23&amp;data=05%7C01%7Cmirko.pelgrom%40hu.nl%7Cd2712896dea74888899c08da3e1e413b%7C989329099a5a4d18ace47236b5b5e11d%7C0%7C0%7C637890596926473901%7CUnknown%7CTWFpbGZsb3d8eyJWIjoiMC4wLjAwMDAiLCJQIjoiV2luMzIiLCJBTiI6Ik1haWwiLCJXVCI6Mn0%3D%7C3000%7C%7C%7C&amp;sdata=uE%2Fmt3SctjIbFApSABzPVf%2BLoP2VDGaIbnuPCFVIrrE%3D&amp;reserved=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ur02.safelinks.protection.outlook.com/?url=https%3A%2F%2Fclassroom.github.com%2Fa%2FM6ONHVob&amp;data=05%7C01%7Cmirko.pelgrom%40hu.nl%7C95b078e677bc44c62e1508da48841607%7C989329099a5a4d18ace47236b5b5e11d%7C0%7C0%7C637902029376718861%7CUnknown%7CTWFpbGZsb3d8eyJWIjoiMC4wLjAwMDAiLCJQIjoiV2luMzIiLCJBTiI6Ik1haWwiLCJXVCI6Mn0%3D%7C3000%7C%7C%7C&amp;sdata=hhk9ihVsMmptwHkiANyi%2BWr0XbhNphAbFxdcbi%2FEUmU%3D&amp;reserved=0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3700" dirty="0"/>
              <a:t>Proeftentamen</a:t>
            </a:r>
            <a:endParaRPr lang="en-US" sz="3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Front-End Programming 1 (FEP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6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601-865F-1256-4501-060E984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1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1763C8-BB08-A84C-43B9-C82529E72E0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7" y="1974031"/>
            <a:ext cx="3562391" cy="4081463"/>
          </a:xfr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ED4B1B1-4FD1-050B-48B7-1AA5751B80C0}"/>
              </a:ext>
            </a:extLst>
          </p:cNvPr>
          <p:cNvSpPr/>
          <p:nvPr/>
        </p:nvSpPr>
        <p:spPr>
          <a:xfrm>
            <a:off x="4379001" y="5868558"/>
            <a:ext cx="2462772" cy="663473"/>
          </a:xfrm>
          <a:prstGeom prst="wedgeRoundRectCallout">
            <a:avLst>
              <a:gd name="adj1" fmla="val -176327"/>
              <a:gd name="adj2" fmla="val -75280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element</a:t>
            </a:r>
            <a:endParaRPr lang="en-NL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E9C14B-4144-85D2-30D3-A9CD81BE1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01" y="723900"/>
            <a:ext cx="7505700" cy="3581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8EDAC46-88DB-0DA1-76C9-C608331DC2DB}"/>
              </a:ext>
            </a:extLst>
          </p:cNvPr>
          <p:cNvSpPr/>
          <p:nvPr/>
        </p:nvSpPr>
        <p:spPr>
          <a:xfrm>
            <a:off x="8198833" y="5204880"/>
            <a:ext cx="2462772" cy="663473"/>
          </a:xfrm>
          <a:prstGeom prst="wedgeRoundRectCallout">
            <a:avLst>
              <a:gd name="adj1" fmla="val 45249"/>
              <a:gd name="adj2" fmla="val -46206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select </a:t>
            </a:r>
            <a:r>
              <a:rPr lang="nl-NL" dirty="0" err="1"/>
              <a:t>through</a:t>
            </a:r>
            <a:r>
              <a:rPr lang="nl-NL" dirty="0"/>
              <a:t> class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546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1A79-CCCF-5B2F-86C7-EAD0749B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8AB90-7E62-6BC0-A031-C8B6A6610DB4}"/>
              </a:ext>
            </a:extLst>
          </p:cNvPr>
          <p:cNvSpPr txBox="1"/>
          <p:nvPr/>
        </p:nvSpPr>
        <p:spPr>
          <a:xfrm>
            <a:off x="972072" y="2690336"/>
            <a:ext cx="8175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.dialog-close-button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position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absolute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right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top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20EF44-2E0F-82F3-587C-14B27917FB53}"/>
              </a:ext>
            </a:extLst>
          </p:cNvPr>
          <p:cNvSpPr/>
          <p:nvPr/>
        </p:nvSpPr>
        <p:spPr>
          <a:xfrm>
            <a:off x="7608897" y="2358599"/>
            <a:ext cx="2462772" cy="856549"/>
          </a:xfrm>
          <a:prstGeom prst="wedgeRoundRectCallout">
            <a:avLst>
              <a:gd name="adj1" fmla="val -195490"/>
              <a:gd name="adj2" fmla="val 77290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use</a:t>
            </a:r>
            <a:r>
              <a:rPr lang="nl-NL" dirty="0"/>
              <a:t> absolute positioning</a:t>
            </a:r>
            <a:endParaRPr lang="en-NL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8C1301A-D89C-FBA7-409B-9C9FBE15E07D}"/>
              </a:ext>
            </a:extLst>
          </p:cNvPr>
          <p:cNvSpPr/>
          <p:nvPr/>
        </p:nvSpPr>
        <p:spPr>
          <a:xfrm>
            <a:off x="7476162" y="3730199"/>
            <a:ext cx="2462772" cy="856549"/>
          </a:xfrm>
          <a:prstGeom prst="wedgeRoundRectCallout">
            <a:avLst>
              <a:gd name="adj1" fmla="val -227229"/>
              <a:gd name="adj2" fmla="val -26020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from</a:t>
            </a:r>
            <a:r>
              <a:rPr lang="nl-NL" dirty="0"/>
              <a:t> top right corner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006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2DDE-9205-D514-0005-241CA4AC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BA4E-A17A-F6D7-933C-E5507C59BA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344994"/>
            <a:ext cx="10096500" cy="353299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[CSS] </a:t>
            </a:r>
            <a:r>
              <a:rPr lang="en-GB" dirty="0" err="1"/>
              <a:t>Momenteel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 op </a:t>
            </a:r>
            <a:r>
              <a:rPr lang="en-GB" dirty="0" err="1"/>
              <a:t>schermen</a:t>
            </a:r>
            <a:r>
              <a:rPr lang="en-GB" dirty="0"/>
              <a:t> </a:t>
            </a:r>
            <a:r>
              <a:rPr lang="en-GB" dirty="0" err="1"/>
              <a:t>kleiner</a:t>
            </a:r>
            <a:r>
              <a:rPr lang="en-GB" dirty="0"/>
              <a:t> dan 760px alle films </a:t>
            </a:r>
            <a:r>
              <a:rPr lang="en-GB" dirty="0" err="1"/>
              <a:t>onder</a:t>
            </a:r>
            <a:r>
              <a:rPr lang="en-GB" dirty="0"/>
              <a:t> </a:t>
            </a:r>
            <a:r>
              <a:rPr lang="en-GB" dirty="0" err="1"/>
              <a:t>elkaar</a:t>
            </a:r>
            <a:r>
              <a:rPr lang="en-GB" dirty="0"/>
              <a:t> </a:t>
            </a:r>
            <a:r>
              <a:rPr lang="en-GB" dirty="0" err="1"/>
              <a:t>gepositioneerd</a:t>
            </a:r>
            <a:r>
              <a:rPr lang="en-GB" dirty="0"/>
              <a:t>. Op </a:t>
            </a:r>
            <a:r>
              <a:rPr lang="en-GB" dirty="0" err="1"/>
              <a:t>schermen</a:t>
            </a:r>
            <a:r>
              <a:rPr lang="en-GB" dirty="0"/>
              <a:t> </a:t>
            </a:r>
            <a:r>
              <a:rPr lang="en-GB" b="1" dirty="0" err="1"/>
              <a:t>groter</a:t>
            </a:r>
            <a:r>
              <a:rPr lang="en-GB" b="1" dirty="0"/>
              <a:t> dan 760px </a:t>
            </a:r>
            <a:r>
              <a:rPr lang="en-GB" dirty="0" err="1"/>
              <a:t>staan</a:t>
            </a:r>
            <a:r>
              <a:rPr lang="en-GB" dirty="0"/>
              <a:t> er </a:t>
            </a:r>
            <a:r>
              <a:rPr lang="en-GB" b="1" dirty="0" err="1"/>
              <a:t>drie</a:t>
            </a:r>
            <a:r>
              <a:rPr lang="en-GB" b="1" dirty="0"/>
              <a:t> films </a:t>
            </a:r>
            <a:r>
              <a:rPr lang="en-GB" b="1" dirty="0" err="1"/>
              <a:t>naast</a:t>
            </a:r>
            <a:r>
              <a:rPr lang="en-GB" b="1" dirty="0"/>
              <a:t> </a:t>
            </a:r>
            <a:r>
              <a:rPr lang="en-GB" b="1" dirty="0" err="1"/>
              <a:t>elkaar</a:t>
            </a:r>
            <a:r>
              <a:rPr lang="en-GB" dirty="0"/>
              <a:t>. 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er op </a:t>
            </a:r>
            <a:r>
              <a:rPr lang="en-GB" dirty="0" err="1"/>
              <a:t>schermen</a:t>
            </a:r>
            <a:r>
              <a:rPr lang="en-GB" dirty="0"/>
              <a:t> </a:t>
            </a:r>
            <a:r>
              <a:rPr lang="en-GB" b="1" dirty="0" err="1"/>
              <a:t>tussen</a:t>
            </a:r>
            <a:r>
              <a:rPr lang="en-GB" b="1" dirty="0"/>
              <a:t> de 500px </a:t>
            </a:r>
            <a:r>
              <a:rPr lang="en-GB" b="1" dirty="0" err="1"/>
              <a:t>en</a:t>
            </a:r>
            <a:r>
              <a:rPr lang="en-GB" b="1" dirty="0"/>
              <a:t> de 760px 2 films </a:t>
            </a:r>
            <a:r>
              <a:rPr lang="en-GB" b="1" dirty="0" err="1"/>
              <a:t>naast</a:t>
            </a:r>
            <a:r>
              <a:rPr lang="en-GB" b="1" dirty="0"/>
              <a:t> </a:t>
            </a:r>
            <a:r>
              <a:rPr lang="en-GB" b="1" dirty="0" err="1"/>
              <a:t>elkaar</a:t>
            </a:r>
            <a:r>
              <a:rPr lang="en-GB" b="1" dirty="0"/>
              <a:t> </a:t>
            </a:r>
            <a:r>
              <a:rPr lang="en-GB" dirty="0" err="1"/>
              <a:t>komen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. 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twee films </a:t>
            </a:r>
            <a:r>
              <a:rPr lang="en-GB" dirty="0" err="1"/>
              <a:t>naast</a:t>
            </a:r>
            <a:r>
              <a:rPr lang="en-GB" dirty="0"/>
              <a:t> </a:t>
            </a:r>
            <a:r>
              <a:rPr lang="en-GB" dirty="0" err="1"/>
              <a:t>elkaar</a:t>
            </a:r>
            <a:r>
              <a:rPr lang="en-GB" dirty="0"/>
              <a:t> </a:t>
            </a:r>
            <a:r>
              <a:rPr lang="en-GB" dirty="0" err="1"/>
              <a:t>uitlijnen</a:t>
            </a:r>
            <a:r>
              <a:rPr lang="en-GB" dirty="0"/>
              <a:t>, met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ruimte</a:t>
            </a:r>
            <a:r>
              <a:rPr lang="en-GB" dirty="0"/>
              <a:t> van 1.5rem / 24px </a:t>
            </a:r>
            <a:r>
              <a:rPr lang="en-GB" dirty="0" err="1"/>
              <a:t>ertussen</a:t>
            </a:r>
            <a:r>
              <a:rPr lang="en-GB" dirty="0"/>
              <a:t>, </a:t>
            </a:r>
            <a:r>
              <a:rPr lang="en-GB" dirty="0" err="1"/>
              <a:t>zoals</a:t>
            </a:r>
            <a:r>
              <a:rPr lang="en-GB" dirty="0"/>
              <a:t> op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642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38B24-DD3B-C50B-9E4B-4AFA5D75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31" y="68263"/>
            <a:ext cx="6671063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69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2486-A914-C394-1A7C-4F7C5772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A234-752E-8307-454B-7C88953CDD9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Step one</a:t>
            </a:r>
          </a:p>
          <a:p>
            <a:pPr lvl="1"/>
            <a:r>
              <a:rPr lang="en-NL" dirty="0"/>
              <a:t>Determine how (and where) the responsive design is implemented right now</a:t>
            </a:r>
          </a:p>
          <a:p>
            <a:r>
              <a:rPr lang="en-NL" dirty="0"/>
              <a:t>Step two</a:t>
            </a:r>
          </a:p>
          <a:p>
            <a:pPr lvl="1"/>
            <a:r>
              <a:rPr lang="en-NL" dirty="0"/>
              <a:t>Expand this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6549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BB677F-B46D-07C6-226A-9FE9577A8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52" y="0"/>
            <a:ext cx="8760695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6C74FD-BBA9-7707-CD57-27EEA84C62F1}"/>
              </a:ext>
            </a:extLst>
          </p:cNvPr>
          <p:cNvSpPr/>
          <p:nvPr/>
        </p:nvSpPr>
        <p:spPr>
          <a:xfrm>
            <a:off x="10376452" y="281321"/>
            <a:ext cx="1431236" cy="752349"/>
          </a:xfrm>
          <a:prstGeom prst="wedgeRoundRectCallout">
            <a:avLst>
              <a:gd name="adj1" fmla="val -173588"/>
              <a:gd name="adj2" fmla="val 126312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Movie container</a:t>
            </a:r>
            <a:endParaRPr lang="en-NL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62D3FC5-7119-4BE6-3A8E-DFB66169A646}"/>
              </a:ext>
            </a:extLst>
          </p:cNvPr>
          <p:cNvSpPr/>
          <p:nvPr/>
        </p:nvSpPr>
        <p:spPr>
          <a:xfrm>
            <a:off x="10376452" y="3869347"/>
            <a:ext cx="1769166" cy="752349"/>
          </a:xfrm>
          <a:prstGeom prst="wedgeRoundRectCallout">
            <a:avLst>
              <a:gd name="adj1" fmla="val -76218"/>
              <a:gd name="adj2" fmla="val 151412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media query in </a:t>
            </a:r>
            <a:r>
              <a:rPr lang="nl-NL" dirty="0" err="1"/>
              <a:t>movies.css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54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5D87-0129-1587-20EF-89A6435C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C1E4-8152-6CED-F09F-3396B65D31AF}"/>
              </a:ext>
            </a:extLst>
          </p:cNvPr>
          <p:cNvSpPr txBox="1"/>
          <p:nvPr/>
        </p:nvSpPr>
        <p:spPr>
          <a:xfrm>
            <a:off x="972072" y="1990215"/>
            <a:ext cx="1024785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.movies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margin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--spacing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--spacing-large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@media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only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screen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(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min-width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760px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.movies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display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grid-template-columns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margin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max-width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680px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8292D85-FDB9-8434-47E4-8AE0D93C4424}"/>
              </a:ext>
            </a:extLst>
          </p:cNvPr>
          <p:cNvSpPr/>
          <p:nvPr/>
        </p:nvSpPr>
        <p:spPr>
          <a:xfrm>
            <a:off x="7343425" y="533934"/>
            <a:ext cx="2980446" cy="985150"/>
          </a:xfrm>
          <a:prstGeom prst="wedgeRoundRectCallout">
            <a:avLst>
              <a:gd name="adj1" fmla="val -212119"/>
              <a:gd name="adj2" fmla="val 11389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provided</a:t>
            </a:r>
            <a:r>
              <a:rPr lang="nl-NL" dirty="0"/>
              <a:t> styling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movies</a:t>
            </a:r>
            <a:r>
              <a:rPr lang="nl-NL" dirty="0"/>
              <a:t> (in </a:t>
            </a:r>
            <a:r>
              <a:rPr lang="nl-NL" dirty="0" err="1"/>
              <a:t>movies.css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0AB0679-056C-7F63-7751-C7F92CB9125D}"/>
              </a:ext>
            </a:extLst>
          </p:cNvPr>
          <p:cNvSpPr/>
          <p:nvPr/>
        </p:nvSpPr>
        <p:spPr>
          <a:xfrm>
            <a:off x="8125090" y="4766721"/>
            <a:ext cx="2980446" cy="985150"/>
          </a:xfrm>
          <a:prstGeom prst="wedgeRoundRectCallout">
            <a:avLst>
              <a:gd name="adj1" fmla="val -121564"/>
              <a:gd name="adj2" fmla="val -15407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provided</a:t>
            </a:r>
            <a:r>
              <a:rPr lang="nl-NL" dirty="0"/>
              <a:t> media query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movies</a:t>
            </a:r>
            <a:r>
              <a:rPr lang="nl-NL" dirty="0"/>
              <a:t> (in </a:t>
            </a:r>
            <a:r>
              <a:rPr lang="nl-NL" dirty="0" err="1"/>
              <a:t>movies.css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968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5D87-0129-1587-20EF-89A6435C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7C1E4-8152-6CED-F09F-3396B65D31AF}"/>
              </a:ext>
            </a:extLst>
          </p:cNvPr>
          <p:cNvSpPr txBox="1"/>
          <p:nvPr/>
        </p:nvSpPr>
        <p:spPr>
          <a:xfrm>
            <a:off x="972072" y="1651002"/>
            <a:ext cx="99245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@media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only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screen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(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min-width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.movies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display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grid-template-columns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210px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210px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grid-column-gap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@media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only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screen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(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min-width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760px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.movies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display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grid-template-columns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1fr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margin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  max-width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680px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CF00264-E755-B425-B467-FE0990B6B338}"/>
              </a:ext>
            </a:extLst>
          </p:cNvPr>
          <p:cNvSpPr/>
          <p:nvPr/>
        </p:nvSpPr>
        <p:spPr>
          <a:xfrm>
            <a:off x="8375812" y="665852"/>
            <a:ext cx="2980446" cy="985150"/>
          </a:xfrm>
          <a:prstGeom prst="wedgeRoundRectCallout">
            <a:avLst>
              <a:gd name="adj1" fmla="val -149275"/>
              <a:gd name="adj2" fmla="val 7497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add</a:t>
            </a:r>
            <a:r>
              <a:rPr lang="nl-NL" dirty="0"/>
              <a:t> media query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movies</a:t>
            </a:r>
            <a:r>
              <a:rPr lang="nl-NL" dirty="0"/>
              <a:t> (in </a:t>
            </a:r>
            <a:r>
              <a:rPr lang="nl-NL" dirty="0" err="1"/>
              <a:t>movies.css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6D96968-4234-6CCE-3E4E-4C25F31697D8}"/>
              </a:ext>
            </a:extLst>
          </p:cNvPr>
          <p:cNvSpPr/>
          <p:nvPr/>
        </p:nvSpPr>
        <p:spPr>
          <a:xfrm>
            <a:off x="8405309" y="3158329"/>
            <a:ext cx="2596988" cy="543516"/>
          </a:xfrm>
          <a:prstGeom prst="wedgeRoundRectCallout">
            <a:avLst>
              <a:gd name="adj1" fmla="val -143337"/>
              <a:gd name="adj2" fmla="val -50780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 err="1"/>
              <a:t>layout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436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2636-5B86-AB67-483E-FEA5422B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F64F-972D-2E23-05DA-BB374D0BC3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286000"/>
            <a:ext cx="10096500" cy="359198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[HTML] 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het </a:t>
            </a:r>
            <a:r>
              <a:rPr lang="en-GB" dirty="0" err="1"/>
              <a:t>aanpassen</a:t>
            </a:r>
            <a:r>
              <a:rPr lang="en-GB" dirty="0"/>
              <a:t>/</a:t>
            </a:r>
            <a:r>
              <a:rPr lang="en-GB" dirty="0" err="1"/>
              <a:t>editen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movie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 err="1"/>
              <a:t>nieuwe</a:t>
            </a:r>
            <a:r>
              <a:rPr lang="en-GB" b="1" dirty="0"/>
              <a:t> </a:t>
            </a:r>
            <a:r>
              <a:rPr lang="en-GB" b="1" dirty="0" err="1"/>
              <a:t>afbeelding</a:t>
            </a:r>
            <a:r>
              <a:rPr lang="en-GB" b="1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toevoegen</a:t>
            </a:r>
            <a:r>
              <a:rPr lang="en-GB" dirty="0"/>
              <a:t>, </a:t>
            </a:r>
            <a:r>
              <a:rPr lang="en-GB" dirty="0" err="1"/>
              <a:t>zodanig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gebruikers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/>
              <a:t>screen reader </a:t>
            </a:r>
            <a:r>
              <a:rPr lang="en-GB" dirty="0" err="1"/>
              <a:t>duidelijk</a:t>
            </a:r>
            <a:r>
              <a:rPr lang="en-GB" dirty="0"/>
              <a:t> is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zij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toevoegen</a:t>
            </a:r>
            <a:r>
              <a:rPr lang="en-GB" dirty="0"/>
              <a:t>. Let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erop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de naam van het veld </a:t>
            </a:r>
            <a:r>
              <a:rPr lang="en-GB" dirty="0" err="1"/>
              <a:t>voor</a:t>
            </a:r>
            <a:r>
              <a:rPr lang="en-GB" dirty="0"/>
              <a:t> het </a:t>
            </a:r>
            <a:r>
              <a:rPr lang="en-GB" dirty="0" err="1"/>
              <a:t>toevoegen</a:t>
            </a:r>
            <a:r>
              <a:rPr lang="en-GB" dirty="0"/>
              <a:t> van de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gelijk</a:t>
            </a:r>
            <a:r>
              <a:rPr lang="en-GB" dirty="0"/>
              <a:t> is </a:t>
            </a:r>
            <a:r>
              <a:rPr lang="en-GB" dirty="0" err="1"/>
              <a:t>aan</a:t>
            </a:r>
            <a:r>
              <a:rPr lang="en-GB" dirty="0"/>
              <a:t> image.</a:t>
            </a:r>
          </a:p>
        </p:txBody>
      </p:sp>
    </p:spTree>
    <p:extLst>
      <p:ext uri="{BB962C8B-B14F-4D97-AF65-F5344CB8AC3E}">
        <p14:creationId xmlns:p14="http://schemas.microsoft.com/office/powerpoint/2010/main" val="105175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FA4C-0121-8E11-B2C7-C4850365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7A6D-6612-443E-E7D6-90305688B4C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Step one</a:t>
            </a:r>
          </a:p>
          <a:p>
            <a:pPr lvl="1"/>
            <a:r>
              <a:rPr lang="en-NL" dirty="0"/>
              <a:t>Find out how the dialog is implemented right now</a:t>
            </a:r>
          </a:p>
          <a:p>
            <a:r>
              <a:rPr lang="en-NL" dirty="0"/>
              <a:t>Step two</a:t>
            </a:r>
          </a:p>
          <a:p>
            <a:pPr lvl="1"/>
            <a:r>
              <a:rPr lang="en-NL" dirty="0"/>
              <a:t>Add an image to the dialog</a:t>
            </a:r>
          </a:p>
        </p:txBody>
      </p:sp>
    </p:spTree>
    <p:extLst>
      <p:ext uri="{BB962C8B-B14F-4D97-AF65-F5344CB8AC3E}">
        <p14:creationId xmlns:p14="http://schemas.microsoft.com/office/powerpoint/2010/main" val="1418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nl-NL" sz="2800" dirty="0" err="1"/>
              <a:t>Evalitics</a:t>
            </a:r>
            <a:r>
              <a:rPr lang="nl-NL" sz="2800" dirty="0"/>
              <a:t> (15 min)</a:t>
            </a:r>
          </a:p>
          <a:p>
            <a:pPr marL="457200" indent="-457200"/>
            <a:r>
              <a:rPr lang="nl-NL" sz="2800" dirty="0"/>
              <a:t>Proeftentamen maken (90 min)</a:t>
            </a:r>
          </a:p>
          <a:p>
            <a:pPr marL="457200" indent="-457200"/>
            <a:r>
              <a:rPr lang="nl-NL" sz="2800" dirty="0"/>
              <a:t>Proeftentamen bespreken (45 min)</a:t>
            </a:r>
          </a:p>
        </p:txBody>
      </p:sp>
    </p:spTree>
    <p:extLst>
      <p:ext uri="{BB962C8B-B14F-4D97-AF65-F5344CB8AC3E}">
        <p14:creationId xmlns:p14="http://schemas.microsoft.com/office/powerpoint/2010/main" val="305153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0B3DA6-6F51-C3EC-8AA5-228F9C595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0" y="0"/>
            <a:ext cx="11766800" cy="6858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D233719-444C-6DB0-21A4-54EE11EFD9D1}"/>
              </a:ext>
            </a:extLst>
          </p:cNvPr>
          <p:cNvSpPr/>
          <p:nvPr/>
        </p:nvSpPr>
        <p:spPr>
          <a:xfrm>
            <a:off x="9382538" y="288165"/>
            <a:ext cx="2709215" cy="745505"/>
          </a:xfrm>
          <a:prstGeom prst="wedgeRoundRectCallout">
            <a:avLst>
              <a:gd name="adj1" fmla="val -61969"/>
              <a:gd name="adj2" fmla="val 18004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Here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dialog</a:t>
            </a:r>
            <a:endParaRPr lang="nl-NL" dirty="0"/>
          </a:p>
          <a:p>
            <a:pPr algn="ctr"/>
            <a:r>
              <a:rPr lang="nl-NL" dirty="0" err="1"/>
              <a:t>id</a:t>
            </a:r>
            <a:r>
              <a:rPr lang="nl-NL" dirty="0"/>
              <a:t>: </a:t>
            </a:r>
            <a:r>
              <a:rPr lang="nl-NL" dirty="0" err="1"/>
              <a:t>edit</a:t>
            </a:r>
            <a:r>
              <a:rPr lang="nl-NL" dirty="0"/>
              <a:t>-movie-</a:t>
            </a:r>
            <a:r>
              <a:rPr lang="nl-NL" dirty="0" err="1"/>
              <a:t>dialog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47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0D8C6-AAD0-3485-CEC9-E76E38A1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" y="0"/>
            <a:ext cx="3975100" cy="53213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AA4AC908-911E-C87E-24A2-61926BC5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48" y="185530"/>
            <a:ext cx="7696200" cy="6096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1A52FF0-AE5B-CFB7-CC10-F5DA793DC4DF}"/>
              </a:ext>
            </a:extLst>
          </p:cNvPr>
          <p:cNvSpPr/>
          <p:nvPr/>
        </p:nvSpPr>
        <p:spPr>
          <a:xfrm>
            <a:off x="280052" y="5321300"/>
            <a:ext cx="2085461" cy="745505"/>
          </a:xfrm>
          <a:prstGeom prst="wedgeRoundRectCallout">
            <a:avLst>
              <a:gd name="adj1" fmla="val -15010"/>
              <a:gd name="adj2" fmla="val -35990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 </a:t>
            </a:r>
            <a:r>
              <a:rPr lang="nl-NL" dirty="0" err="1"/>
              <a:t>your</a:t>
            </a:r>
            <a:r>
              <a:rPr lang="nl-NL" dirty="0"/>
              <a:t> IDE,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in Files</a:t>
            </a:r>
            <a:endParaRPr lang="en-NL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8F11F1B-2813-2D45-2C94-75E6E57069C3}"/>
              </a:ext>
            </a:extLst>
          </p:cNvPr>
          <p:cNvSpPr/>
          <p:nvPr/>
        </p:nvSpPr>
        <p:spPr>
          <a:xfrm>
            <a:off x="8986730" y="1633884"/>
            <a:ext cx="2085461" cy="522908"/>
          </a:xfrm>
          <a:prstGeom prst="wedgeRoundRectCallout">
            <a:avLst>
              <a:gd name="adj1" fmla="val -157511"/>
              <a:gd name="adj2" fmla="val -13663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search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</a:t>
            </a:r>
            <a:endParaRPr lang="en-NL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D35ACC2-123F-85B9-90C2-1F1CBD6E1106}"/>
              </a:ext>
            </a:extLst>
          </p:cNvPr>
          <p:cNvSpPr/>
          <p:nvPr/>
        </p:nvSpPr>
        <p:spPr>
          <a:xfrm>
            <a:off x="2236305" y="6149562"/>
            <a:ext cx="2584174" cy="522908"/>
          </a:xfrm>
          <a:prstGeom prst="wedgeRoundRectCallout">
            <a:avLst>
              <a:gd name="adj1" fmla="val 68853"/>
              <a:gd name="adj2" fmla="val -761982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defined</a:t>
            </a:r>
            <a:r>
              <a:rPr lang="nl-NL" dirty="0"/>
              <a:t> in </a:t>
            </a:r>
            <a:r>
              <a:rPr lang="nl-NL" dirty="0" err="1"/>
              <a:t>movie.html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97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352-D26E-5F8E-82CE-5566E39C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86759-570B-D04F-142E-B6F387E10632}"/>
              </a:ext>
            </a:extLst>
          </p:cNvPr>
          <p:cNvSpPr txBox="1"/>
          <p:nvPr/>
        </p:nvSpPr>
        <p:spPr>
          <a:xfrm>
            <a:off x="972072" y="1779687"/>
            <a:ext cx="99245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&lt;form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"dialog"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"edit-movie-form"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data-edit-movie-form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"movie-input"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Movie: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"hidden"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"movie-key"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"movie-key"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&lt;label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"date-input"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Date: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</a:p>
          <a:p>
            <a:endParaRPr lang="en-GB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…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BF35C13-A1E8-C99A-B5C5-7495E552F478}"/>
              </a:ext>
            </a:extLst>
          </p:cNvPr>
          <p:cNvSpPr/>
          <p:nvPr/>
        </p:nvSpPr>
        <p:spPr>
          <a:xfrm>
            <a:off x="8835886" y="197284"/>
            <a:ext cx="2709215" cy="745505"/>
          </a:xfrm>
          <a:prstGeom prst="wedgeRoundRectCallout">
            <a:avLst>
              <a:gd name="adj1" fmla="val -170928"/>
              <a:gd name="adj2" fmla="val 16804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locate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form in </a:t>
            </a:r>
            <a:r>
              <a:rPr lang="nl-NL" dirty="0" err="1"/>
              <a:t>movie.html</a:t>
            </a:r>
            <a:endParaRPr lang="en-NL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237D072-72E6-601B-E672-68B3860482E8}"/>
              </a:ext>
            </a:extLst>
          </p:cNvPr>
          <p:cNvSpPr/>
          <p:nvPr/>
        </p:nvSpPr>
        <p:spPr>
          <a:xfrm>
            <a:off x="9143999" y="3576588"/>
            <a:ext cx="2709215" cy="745505"/>
          </a:xfrm>
          <a:prstGeom prst="wedgeRoundRectCallout">
            <a:avLst>
              <a:gd name="adj1" fmla="val -155887"/>
              <a:gd name="adj2" fmla="val -53267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input field </a:t>
            </a:r>
            <a:r>
              <a:rPr lang="nl-NL" dirty="0" err="1"/>
              <a:t>here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64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352-D26E-5F8E-82CE-5566E39C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86759-570B-D04F-142E-B6F387E10632}"/>
              </a:ext>
            </a:extLst>
          </p:cNvPr>
          <p:cNvSpPr txBox="1"/>
          <p:nvPr/>
        </p:nvSpPr>
        <p:spPr>
          <a:xfrm>
            <a:off x="972072" y="1779687"/>
            <a:ext cx="99245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&lt;form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"dialog"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"edit-movie-form"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data-edit-movie-form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"movie-input"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Movie: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"hidden"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"movie-key"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"movie-key"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&lt;label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"image-input"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Image: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&lt;small&gt;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 image should have an size of 183 x 275 pixels.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&lt;/small&gt;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&lt;/label&gt;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"file"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"image-input"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"image"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&lt;label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"date-input"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Date: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&lt;/label&gt;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&lt;input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"date"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&gt;&lt;/input&gt;</a:t>
            </a:r>
          </a:p>
          <a:p>
            <a:endParaRPr lang="en-GB" dirty="0">
              <a:solidFill>
                <a:srgbClr val="800000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…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88068B9-6373-87BD-5341-6F6C9495A562}"/>
              </a:ext>
            </a:extLst>
          </p:cNvPr>
          <p:cNvSpPr/>
          <p:nvPr/>
        </p:nvSpPr>
        <p:spPr>
          <a:xfrm>
            <a:off x="8835886" y="197284"/>
            <a:ext cx="2709215" cy="745505"/>
          </a:xfrm>
          <a:prstGeom prst="wedgeRoundRectCallout">
            <a:avLst>
              <a:gd name="adj1" fmla="val -195141"/>
              <a:gd name="adj2" fmla="val 404023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The image input</a:t>
            </a:r>
            <a:endParaRPr lang="en-NL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E7C961B-7C1B-7DED-5211-6820B55B9360}"/>
              </a:ext>
            </a:extLst>
          </p:cNvPr>
          <p:cNvSpPr/>
          <p:nvPr/>
        </p:nvSpPr>
        <p:spPr>
          <a:xfrm>
            <a:off x="9233451" y="5107214"/>
            <a:ext cx="2709215" cy="745505"/>
          </a:xfrm>
          <a:prstGeom prst="wedgeRoundRectCallout">
            <a:avLst>
              <a:gd name="adj1" fmla="val -111863"/>
              <a:gd name="adj2" fmla="val -8126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the</a:t>
            </a:r>
            <a:r>
              <a:rPr lang="nl-NL" dirty="0"/>
              <a:t> name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image</a:t>
            </a:r>
            <a:endParaRPr lang="en-NL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79EDFB-E4DA-2474-B5A1-A7DA0B22736D}"/>
              </a:ext>
            </a:extLst>
          </p:cNvPr>
          <p:cNvSpPr/>
          <p:nvPr/>
        </p:nvSpPr>
        <p:spPr>
          <a:xfrm>
            <a:off x="9213573" y="3198901"/>
            <a:ext cx="2709215" cy="745505"/>
          </a:xfrm>
          <a:prstGeom prst="wedgeRoundRectCallout">
            <a:avLst>
              <a:gd name="adj1" fmla="val -276952"/>
              <a:gd name="adj2" fmla="val 5205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screen reader assist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600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135E-E81B-B27C-C145-51C280D6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2392-EE9E-AE99-7A93-4458DCB58B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344993"/>
            <a:ext cx="10096500" cy="41870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[CSS] </a:t>
            </a:r>
            <a:r>
              <a:rPr lang="en-GB" dirty="0" err="1"/>
              <a:t>Momenteel</a:t>
            </a:r>
            <a:r>
              <a:rPr lang="en-GB" dirty="0"/>
              <a:t> is er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visuele</a:t>
            </a:r>
            <a:r>
              <a:rPr lang="en-GB" dirty="0"/>
              <a:t> feedback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zij</a:t>
            </a:r>
            <a:r>
              <a:rPr lang="en-GB" dirty="0"/>
              <a:t> met </a:t>
            </a:r>
            <a:r>
              <a:rPr lang="en-GB" dirty="0" err="1"/>
              <a:t>hun</a:t>
            </a:r>
            <a:r>
              <a:rPr lang="en-GB" dirty="0"/>
              <a:t> </a:t>
            </a:r>
            <a:r>
              <a:rPr lang="en-GB" dirty="0" err="1"/>
              <a:t>muiscursor</a:t>
            </a:r>
            <a:r>
              <a:rPr lang="en-GB" dirty="0"/>
              <a:t> over </a:t>
            </a:r>
            <a:r>
              <a:rPr lang="en-GB" dirty="0" err="1"/>
              <a:t>een</a:t>
            </a:r>
            <a:r>
              <a:rPr lang="en-GB" dirty="0"/>
              <a:t> button </a:t>
            </a:r>
            <a:r>
              <a:rPr lang="en-GB" dirty="0" err="1"/>
              <a:t>heen</a:t>
            </a:r>
            <a:r>
              <a:rPr lang="en-GB" dirty="0"/>
              <a:t> </a:t>
            </a:r>
            <a:r>
              <a:rPr lang="en-GB" dirty="0" err="1"/>
              <a:t>gaan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visuele</a:t>
            </a:r>
            <a:r>
              <a:rPr lang="en-GB" dirty="0"/>
              <a:t> feedback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zij</a:t>
            </a:r>
            <a:r>
              <a:rPr lang="en-GB" dirty="0"/>
              <a:t> met </a:t>
            </a:r>
            <a:r>
              <a:rPr lang="en-GB" dirty="0" err="1"/>
              <a:t>hun</a:t>
            </a:r>
            <a:r>
              <a:rPr lang="en-GB" dirty="0"/>
              <a:t> </a:t>
            </a:r>
            <a:r>
              <a:rPr lang="en-GB" dirty="0" err="1"/>
              <a:t>muiscursor</a:t>
            </a:r>
            <a:r>
              <a:rPr lang="en-GB" dirty="0"/>
              <a:t> op </a:t>
            </a:r>
            <a:r>
              <a:rPr lang="en-GB" dirty="0" err="1"/>
              <a:t>een</a:t>
            </a:r>
            <a:r>
              <a:rPr lang="en-GB" dirty="0"/>
              <a:t> button </a:t>
            </a:r>
            <a:r>
              <a:rPr lang="en-GB" dirty="0" err="1"/>
              <a:t>zijn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Zorg er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keyboardgebruikers</a:t>
            </a:r>
            <a:r>
              <a:rPr lang="en-GB" dirty="0"/>
              <a:t> </a:t>
            </a:r>
            <a:r>
              <a:rPr lang="en-GB" dirty="0" err="1"/>
              <a:t>dezelfde</a:t>
            </a:r>
            <a:r>
              <a:rPr lang="en-GB" dirty="0"/>
              <a:t> </a:t>
            </a:r>
            <a:r>
              <a:rPr lang="en-GB" dirty="0" err="1"/>
              <a:t>visuele</a:t>
            </a:r>
            <a:r>
              <a:rPr lang="en-GB" dirty="0"/>
              <a:t> feedback </a:t>
            </a:r>
            <a:r>
              <a:rPr lang="en-GB" dirty="0" err="1"/>
              <a:t>krijgen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zij</a:t>
            </a:r>
            <a:r>
              <a:rPr lang="en-GB" dirty="0"/>
              <a:t> met </a:t>
            </a:r>
            <a:r>
              <a:rPr lang="en-GB" dirty="0" err="1"/>
              <a:t>hun</a:t>
            </a:r>
            <a:r>
              <a:rPr lang="en-GB" dirty="0"/>
              <a:t> </a:t>
            </a:r>
            <a:r>
              <a:rPr lang="en-GB" dirty="0" err="1"/>
              <a:t>tabtoets</a:t>
            </a:r>
            <a:r>
              <a:rPr lang="en-GB" dirty="0"/>
              <a:t> door de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navigeren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op </a:t>
            </a:r>
            <a:r>
              <a:rPr lang="en-GB" dirty="0" err="1"/>
              <a:t>een</a:t>
            </a:r>
            <a:r>
              <a:rPr lang="en-GB" dirty="0"/>
              <a:t> button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beland</a:t>
            </a:r>
            <a:r>
              <a:rPr lang="en-GB" dirty="0"/>
              <a:t>. Maak de </a:t>
            </a:r>
            <a:r>
              <a:rPr lang="en-GB" dirty="0" err="1"/>
              <a:t>aanpassingen</a:t>
            </a:r>
            <a:r>
              <a:rPr lang="en-GB" dirty="0"/>
              <a:t> </a:t>
            </a:r>
            <a:r>
              <a:rPr lang="en-GB" dirty="0" err="1"/>
              <a:t>hiervoor</a:t>
            </a:r>
            <a:r>
              <a:rPr lang="en-GB" dirty="0"/>
              <a:t> in </a:t>
            </a:r>
            <a:r>
              <a:rPr lang="en-GB" dirty="0" err="1">
                <a:highlight>
                  <a:srgbClr val="C0C0C0"/>
                </a:highlight>
              </a:rPr>
              <a:t>button.css</a:t>
            </a:r>
            <a:r>
              <a:rPr lang="en-GB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621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EE22-9F26-D1DD-F384-89CE8282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03A6C-20E2-6999-9A6A-867C4ADA82D0}"/>
              </a:ext>
            </a:extLst>
          </p:cNvPr>
          <p:cNvSpPr txBox="1"/>
          <p:nvPr/>
        </p:nvSpPr>
        <p:spPr>
          <a:xfrm>
            <a:off x="972071" y="2690336"/>
            <a:ext cx="99245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button:hover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button:focus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background-</a:t>
            </a:r>
            <a:r>
              <a:rPr lang="en-GB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--secondary-green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cursor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pointer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408A57B-B7D0-C455-17A3-E85BB8C20870}"/>
              </a:ext>
            </a:extLst>
          </p:cNvPr>
          <p:cNvSpPr/>
          <p:nvPr/>
        </p:nvSpPr>
        <p:spPr>
          <a:xfrm>
            <a:off x="6539946" y="242755"/>
            <a:ext cx="2709215" cy="1325033"/>
          </a:xfrm>
          <a:prstGeom prst="wedgeRoundRectCallout">
            <a:avLst>
              <a:gd name="adj1" fmla="val -187071"/>
              <a:gd name="adj2" fmla="val 142189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:</a:t>
            </a:r>
            <a:r>
              <a:rPr lang="nl-NL" dirty="0" err="1"/>
              <a:t>hover</a:t>
            </a:r>
            <a:r>
              <a:rPr lang="nl-NL" dirty="0"/>
              <a:t> </a:t>
            </a:r>
            <a:r>
              <a:rPr lang="nl-NL" dirty="0" err="1"/>
              <a:t>defines</a:t>
            </a:r>
            <a:r>
              <a:rPr lang="nl-NL" dirty="0"/>
              <a:t> </a:t>
            </a:r>
            <a:r>
              <a:rPr lang="nl-NL" dirty="0" err="1"/>
              <a:t>behaviour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mouse </a:t>
            </a:r>
            <a:r>
              <a:rPr lang="nl-NL" dirty="0" err="1"/>
              <a:t>hoveres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element</a:t>
            </a:r>
            <a:endParaRPr lang="en-NL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7BAB672-F9A0-EFE1-E102-8B002CD7E05B}"/>
              </a:ext>
            </a:extLst>
          </p:cNvPr>
          <p:cNvSpPr/>
          <p:nvPr/>
        </p:nvSpPr>
        <p:spPr>
          <a:xfrm>
            <a:off x="8756372" y="1763441"/>
            <a:ext cx="2709215" cy="1325033"/>
          </a:xfrm>
          <a:prstGeom prst="wedgeRoundRectCallout">
            <a:avLst>
              <a:gd name="adj1" fmla="val -256775"/>
              <a:gd name="adj2" fmla="val 55927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:focus </a:t>
            </a:r>
            <a:r>
              <a:rPr lang="nl-NL" dirty="0" err="1"/>
              <a:t>defines</a:t>
            </a:r>
            <a:r>
              <a:rPr lang="nl-NL" dirty="0"/>
              <a:t> </a:t>
            </a:r>
            <a:r>
              <a:rPr lang="nl-NL" dirty="0" err="1"/>
              <a:t>behaviour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 tabs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element</a:t>
            </a:r>
            <a:endParaRPr lang="en-NL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E34BB64-5B10-7F8D-C9C1-02C3BB44424C}"/>
              </a:ext>
            </a:extLst>
          </p:cNvPr>
          <p:cNvSpPr/>
          <p:nvPr/>
        </p:nvSpPr>
        <p:spPr>
          <a:xfrm>
            <a:off x="8080512" y="3721451"/>
            <a:ext cx="2709215" cy="723212"/>
          </a:xfrm>
          <a:prstGeom prst="wedgeRoundRectCallout">
            <a:avLst>
              <a:gd name="adj1" fmla="val -213485"/>
              <a:gd name="adj2" fmla="val -12469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change </a:t>
            </a:r>
            <a:r>
              <a:rPr lang="nl-NL" dirty="0" err="1"/>
              <a:t>the</a:t>
            </a:r>
            <a:r>
              <a:rPr lang="nl-NL" dirty="0"/>
              <a:t> cursor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pointer view</a:t>
            </a:r>
            <a:endParaRPr lang="en-NL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FEFCD1B-D654-7BC5-BDC6-0EF36A8E09BA}"/>
              </a:ext>
            </a:extLst>
          </p:cNvPr>
          <p:cNvSpPr/>
          <p:nvPr/>
        </p:nvSpPr>
        <p:spPr>
          <a:xfrm>
            <a:off x="5466521" y="5590008"/>
            <a:ext cx="2709215" cy="723212"/>
          </a:xfrm>
          <a:prstGeom prst="wedgeRoundRectCallout">
            <a:avLst>
              <a:gd name="adj1" fmla="val -98290"/>
              <a:gd name="adj2" fmla="val -29557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use</a:t>
            </a:r>
            <a:r>
              <a:rPr lang="nl-NL" dirty="0"/>
              <a:t> pre-</a:t>
            </a:r>
            <a:r>
              <a:rPr lang="nl-NL" dirty="0" err="1"/>
              <a:t>defined</a:t>
            </a:r>
            <a:r>
              <a:rPr lang="nl-NL" dirty="0"/>
              <a:t> </a:t>
            </a:r>
            <a:r>
              <a:rPr lang="nl-NL" dirty="0" err="1"/>
              <a:t>colors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59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1B9B-1789-12E4-AC2F-99715E07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4 (extra)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A5616-A5E8-5DE7-E86B-E3B0640A9855}"/>
              </a:ext>
            </a:extLst>
          </p:cNvPr>
          <p:cNvSpPr txBox="1"/>
          <p:nvPr/>
        </p:nvSpPr>
        <p:spPr>
          <a:xfrm>
            <a:off x="972072" y="1711743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:root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--primary-black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#232931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--secondary-black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#393e46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--primary-green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#255663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--secondary-green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#204a55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--primary-text-</a:t>
            </a:r>
            <a:r>
              <a:rPr lang="en-GB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GB" b="0" dirty="0" err="1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fff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--border-</a:t>
            </a:r>
            <a:r>
              <a:rPr lang="en-GB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#929292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--border-radius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--spacing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--spacing-large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--spacing-small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0.5rem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5A0E690-FB17-F3FF-9A62-1D5B9EF757A6}"/>
              </a:ext>
            </a:extLst>
          </p:cNvPr>
          <p:cNvSpPr/>
          <p:nvPr/>
        </p:nvSpPr>
        <p:spPr>
          <a:xfrm>
            <a:off x="6539946" y="242755"/>
            <a:ext cx="2713384" cy="989697"/>
          </a:xfrm>
          <a:prstGeom prst="wedgeRoundRectCallout">
            <a:avLst>
              <a:gd name="adj1" fmla="val -149945"/>
              <a:gd name="adj2" fmla="val 22556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 of </a:t>
            </a:r>
            <a:r>
              <a:rPr lang="nl-NL" dirty="0" err="1"/>
              <a:t>css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properties</a:t>
            </a:r>
            <a:r>
              <a:rPr lang="nl-NL" dirty="0"/>
              <a:t> (variables)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85796-A51E-ACCC-747D-99688573AE08}"/>
              </a:ext>
            </a:extLst>
          </p:cNvPr>
          <p:cNvSpPr txBox="1"/>
          <p:nvPr/>
        </p:nvSpPr>
        <p:spPr>
          <a:xfrm>
            <a:off x="5593767" y="3942666"/>
            <a:ext cx="6452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button:hover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button:focus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background-</a:t>
            </a:r>
            <a:r>
              <a:rPr lang="en-GB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--secondary-green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cursor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pointer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984CECE-3002-3949-5EEC-9EC091FF90B4}"/>
              </a:ext>
            </a:extLst>
          </p:cNvPr>
          <p:cNvSpPr/>
          <p:nvPr/>
        </p:nvSpPr>
        <p:spPr>
          <a:xfrm>
            <a:off x="7782339" y="1388586"/>
            <a:ext cx="2613991" cy="989697"/>
          </a:xfrm>
          <a:prstGeom prst="wedgeRoundRectCallout">
            <a:avLst>
              <a:gd name="adj1" fmla="val -5380"/>
              <a:gd name="adj2" fmla="val 27979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css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properties</a:t>
            </a:r>
            <a:r>
              <a:rPr lang="nl-NL" dirty="0"/>
              <a:t> (variables)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72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51AC-13C0-434D-E5B4-F964DCF4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BD30-17C4-106B-D4B3-4CD1CD3E68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256503"/>
            <a:ext cx="10096500" cy="42755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[JS] Op </a:t>
            </a:r>
            <a:r>
              <a:rPr lang="en-GB" dirty="0" err="1"/>
              <a:t>dit</a:t>
            </a:r>
            <a:r>
              <a:rPr lang="en-GB" dirty="0"/>
              <a:t> moment </a:t>
            </a:r>
            <a:r>
              <a:rPr lang="en-GB" dirty="0" err="1"/>
              <a:t>wordt</a:t>
            </a:r>
            <a:r>
              <a:rPr lang="en-GB" dirty="0"/>
              <a:t> de </a:t>
            </a:r>
            <a:r>
              <a:rPr lang="en-GB" dirty="0" err="1"/>
              <a:t>beschrijving</a:t>
            </a:r>
            <a:r>
              <a:rPr lang="en-GB" dirty="0"/>
              <a:t> van movie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weergegeven</a:t>
            </a:r>
            <a:r>
              <a:rPr lang="en-GB" dirty="0"/>
              <a:t>. De </a:t>
            </a:r>
            <a:r>
              <a:rPr lang="en-GB" dirty="0" err="1"/>
              <a:t>functie</a:t>
            </a:r>
            <a:r>
              <a:rPr lang="en-GB" dirty="0"/>
              <a:t> </a:t>
            </a:r>
            <a:r>
              <a:rPr lang="en-GB" dirty="0" err="1"/>
              <a:t>shortDescription</a:t>
            </a:r>
            <a:r>
              <a:rPr lang="en-GB" dirty="0"/>
              <a:t> </a:t>
            </a:r>
            <a:r>
              <a:rPr lang="en-GB" dirty="0" err="1"/>
              <a:t>welke</a:t>
            </a:r>
            <a:r>
              <a:rPr lang="en-GB" dirty="0"/>
              <a:t> de description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lengte</a:t>
            </a:r>
            <a:r>
              <a:rPr lang="en-GB" dirty="0"/>
              <a:t> mee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zou</a:t>
            </a:r>
            <a:r>
              <a:rPr lang="en-GB" dirty="0"/>
              <a:t> de </a:t>
            </a:r>
            <a:r>
              <a:rPr lang="en-GB" dirty="0" err="1"/>
              <a:t>beschrijving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inkorten</a:t>
            </a:r>
            <a:r>
              <a:rPr lang="en-GB" dirty="0"/>
              <a:t>. </a:t>
            </a:r>
            <a:r>
              <a:rPr lang="en-GB" dirty="0" err="1"/>
              <a:t>Echter</a:t>
            </a:r>
            <a:r>
              <a:rPr lang="en-GB" dirty="0"/>
              <a:t> de </a:t>
            </a:r>
            <a:r>
              <a:rPr lang="en-GB" dirty="0" err="1"/>
              <a:t>functie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de </a:t>
            </a:r>
            <a:r>
              <a:rPr lang="en-GB" dirty="0" err="1"/>
              <a:t>beschrijving</a:t>
            </a:r>
            <a:r>
              <a:rPr lang="en-GB" dirty="0"/>
              <a:t> </a:t>
            </a:r>
            <a:r>
              <a:rPr lang="en-GB" dirty="0" err="1"/>
              <a:t>zodanig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korten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halverwege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afgekapt</a:t>
            </a:r>
            <a:r>
              <a:rPr lang="en-GB" dirty="0"/>
              <a:t>, maar </a:t>
            </a:r>
            <a:r>
              <a:rPr lang="en-GB" dirty="0" err="1"/>
              <a:t>nog</a:t>
            </a:r>
            <a:r>
              <a:rPr lang="en-GB" dirty="0"/>
              <a:t> steeds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uitgeschreven</a:t>
            </a:r>
            <a:r>
              <a:rPr lang="en-GB" dirty="0"/>
              <a:t> in de </a:t>
            </a:r>
            <a:r>
              <a:rPr lang="en-GB" dirty="0" err="1"/>
              <a:t>verkorte</a:t>
            </a:r>
            <a:r>
              <a:rPr lang="en-GB" dirty="0"/>
              <a:t> </a:t>
            </a:r>
            <a:r>
              <a:rPr lang="en-GB" dirty="0" err="1"/>
              <a:t>beschrijving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verkorte</a:t>
            </a:r>
            <a:r>
              <a:rPr lang="en-GB" dirty="0"/>
              <a:t> </a:t>
            </a:r>
            <a:r>
              <a:rPr lang="en-GB" dirty="0" err="1"/>
              <a:t>beschrijving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</a:t>
            </a:r>
            <a:r>
              <a:rPr lang="en-GB" dirty="0" err="1"/>
              <a:t>einde</a:t>
            </a:r>
            <a:r>
              <a:rPr lang="en-GB" dirty="0"/>
              <a:t> de string '…​'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toegevoegd</a:t>
            </a:r>
            <a:r>
              <a:rPr lang="en-GB" dirty="0"/>
              <a:t>. De '…​' </a:t>
            </a:r>
            <a:r>
              <a:rPr lang="en-GB" dirty="0" err="1"/>
              <a:t>tellen</a:t>
            </a:r>
            <a:r>
              <a:rPr lang="en-GB" dirty="0"/>
              <a:t> </a:t>
            </a:r>
            <a:r>
              <a:rPr lang="en-GB" dirty="0" err="1"/>
              <a:t>hierbij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mee in de </a:t>
            </a: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lengte</a:t>
            </a:r>
            <a:r>
              <a:rPr lang="en-GB" dirty="0"/>
              <a:t> van de </a:t>
            </a:r>
            <a:r>
              <a:rPr lang="en-GB" dirty="0" err="1"/>
              <a:t>verkorte</a:t>
            </a:r>
            <a:r>
              <a:rPr lang="en-GB" dirty="0"/>
              <a:t> </a:t>
            </a:r>
            <a:r>
              <a:rPr lang="en-GB" dirty="0" err="1"/>
              <a:t>beschrijving</a:t>
            </a:r>
            <a:r>
              <a:rPr lang="en-GB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8718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700F-A95B-3A0F-A67A-9E790A99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6C3A-E07B-5CC0-E80C-FB1E2E3A7F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Step 1</a:t>
            </a:r>
          </a:p>
          <a:p>
            <a:pPr lvl="1"/>
            <a:r>
              <a:rPr lang="en-NL" dirty="0"/>
              <a:t>Find the function shortDescription()</a:t>
            </a:r>
          </a:p>
          <a:p>
            <a:r>
              <a:rPr lang="en-NL" dirty="0"/>
              <a:t>Step 2</a:t>
            </a:r>
          </a:p>
          <a:p>
            <a:pPr lvl="1"/>
            <a:r>
              <a:rPr lang="en-NL" dirty="0"/>
              <a:t>Shorten the string to the maxLength parameter</a:t>
            </a:r>
          </a:p>
          <a:p>
            <a:r>
              <a:rPr lang="en-NL" dirty="0"/>
              <a:t>Step 3</a:t>
            </a:r>
          </a:p>
          <a:p>
            <a:pPr lvl="1"/>
            <a:r>
              <a:rPr lang="en-NL" dirty="0"/>
              <a:t>Shorten the result to the last space</a:t>
            </a:r>
          </a:p>
        </p:txBody>
      </p:sp>
    </p:spTree>
    <p:extLst>
      <p:ext uri="{BB962C8B-B14F-4D97-AF65-F5344CB8AC3E}">
        <p14:creationId xmlns:p14="http://schemas.microsoft.com/office/powerpoint/2010/main" val="297660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6754-9BB9-8F98-E3B8-68CDB329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EC2A-B416-21F3-BE9A-89F1143C86FC}"/>
              </a:ext>
            </a:extLst>
          </p:cNvPr>
          <p:cNvSpPr txBox="1"/>
          <p:nvPr/>
        </p:nvSpPr>
        <p:spPr>
          <a:xfrm>
            <a:off x="972072" y="1824122"/>
            <a:ext cx="99245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shortDescription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shorten description to length number of characters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slice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shorten to the last ' </a:t>
            </a:r>
            <a:r>
              <a:rPr lang="en-GB" dirty="0">
                <a:solidFill>
                  <a:srgbClr val="008000"/>
                </a:solidFill>
                <a:latin typeface="Menlo" panose="020B0609030804020204" pitchFamily="49" charset="0"/>
              </a:rPr>
              <a:t>'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slice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lastIndexOf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 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...`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Vertical Scroll 4">
            <a:extLst>
              <a:ext uri="{FF2B5EF4-FFF2-40B4-BE49-F238E27FC236}">
                <a16:creationId xmlns:a16="http://schemas.microsoft.com/office/drawing/2014/main" id="{26C60782-6925-5A72-DF9B-7808BC9CD177}"/>
              </a:ext>
            </a:extLst>
          </p:cNvPr>
          <p:cNvSpPr/>
          <p:nvPr/>
        </p:nvSpPr>
        <p:spPr>
          <a:xfrm>
            <a:off x="9571383" y="325969"/>
            <a:ext cx="2176669" cy="2335696"/>
          </a:xfrm>
          <a:prstGeom prst="verticalScrol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There is still a problem with this code…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4D359D34-0479-E3A2-1790-82596B591211}"/>
              </a:ext>
            </a:extLst>
          </p:cNvPr>
          <p:cNvSpPr/>
          <p:nvPr/>
        </p:nvSpPr>
        <p:spPr>
          <a:xfrm>
            <a:off x="7099852" y="4760843"/>
            <a:ext cx="4035287" cy="1620078"/>
          </a:xfrm>
          <a:prstGeom prst="cloudCallout">
            <a:avLst>
              <a:gd name="adj1" fmla="val -104576"/>
              <a:gd name="adj2" fmla="val -2123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happens if the description length is already smaller then maxLength?</a:t>
            </a:r>
          </a:p>
        </p:txBody>
      </p:sp>
    </p:spTree>
    <p:extLst>
      <p:ext uri="{BB962C8B-B14F-4D97-AF65-F5344CB8AC3E}">
        <p14:creationId xmlns:p14="http://schemas.microsoft.com/office/powerpoint/2010/main" val="70916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BC805-59E9-D8B2-3F94-0E3549C1EA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D6E18-E447-5D52-45E1-010F04D6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Evalytics</a:t>
            </a:r>
          </a:p>
        </p:txBody>
      </p:sp>
    </p:spTree>
    <p:extLst>
      <p:ext uri="{BB962C8B-B14F-4D97-AF65-F5344CB8AC3E}">
        <p14:creationId xmlns:p14="http://schemas.microsoft.com/office/powerpoint/2010/main" val="3945178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A564-861E-679A-76CC-14F18922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5 (improved)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54FD4-63D8-A7D0-E4A5-39D27B76E77F}"/>
              </a:ext>
            </a:extLst>
          </p:cNvPr>
          <p:cNvSpPr txBox="1"/>
          <p:nvPr/>
        </p:nvSpPr>
        <p:spPr>
          <a:xfrm>
            <a:off x="972072" y="1651002"/>
            <a:ext cx="1013987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shortDescription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&gt;=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// shorten description to length number of characters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slice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maxLength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shorten to the last ' ‘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slice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START_INDEX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lastIndexOf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 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...`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shorterDescription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C5068F-04BC-9CB0-9C9E-920E475C142E}"/>
              </a:ext>
            </a:extLst>
          </p:cNvPr>
          <p:cNvSpPr/>
          <p:nvPr/>
        </p:nvSpPr>
        <p:spPr>
          <a:xfrm>
            <a:off x="9167399" y="729205"/>
            <a:ext cx="2713384" cy="586461"/>
          </a:xfrm>
          <a:prstGeom prst="wedgeRoundRectCallout">
            <a:avLst>
              <a:gd name="adj1" fmla="val -148239"/>
              <a:gd name="adj2" fmla="val 24844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test 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9433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5375-4537-AE6A-2D01-9D65201F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9470-600B-EFD5-189D-E8643B0303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286000"/>
            <a:ext cx="10096500" cy="359198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[WEB] in de service (/public/</a:t>
            </a:r>
            <a:r>
              <a:rPr lang="en-GB" dirty="0" err="1"/>
              <a:t>src</a:t>
            </a:r>
            <a:r>
              <a:rPr lang="en-GB" dirty="0"/>
              <a:t>/service/movie-</a:t>
            </a:r>
            <a:r>
              <a:rPr lang="en-GB" dirty="0" err="1"/>
              <a:t>service.mjs</a:t>
            </a:r>
            <a:r>
              <a:rPr lang="en-GB" dirty="0"/>
              <a:t>) </a:t>
            </a:r>
            <a:r>
              <a:rPr lang="en-GB" dirty="0" err="1"/>
              <a:t>ontbreekt</a:t>
            </a:r>
            <a:r>
              <a:rPr lang="en-GB" dirty="0"/>
              <a:t> de code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methode</a:t>
            </a:r>
            <a:r>
              <a:rPr lang="en-GB" dirty="0"/>
              <a:t> </a:t>
            </a:r>
            <a:r>
              <a:rPr lang="en-GB" dirty="0" err="1"/>
              <a:t>updateMovie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maakt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wijzigen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nieuwe</a:t>
            </a:r>
            <a:r>
              <a:rPr lang="en-GB" dirty="0"/>
              <a:t> Movie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51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49CC-39F3-C9B3-E96D-E44DC044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6a &amp; 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8221-B660-0873-BFC9-ABD45B7E4B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err="1"/>
              <a:t>Implementeer</a:t>
            </a:r>
            <a:r>
              <a:rPr lang="en-GB" dirty="0"/>
              <a:t> de service </a:t>
            </a:r>
            <a:r>
              <a:rPr lang="en-GB" dirty="0" err="1"/>
              <a:t>methode</a:t>
            </a:r>
            <a:r>
              <a:rPr lang="en-GB" dirty="0"/>
              <a:t> </a:t>
            </a:r>
            <a:r>
              <a:rPr lang="en-GB" dirty="0" err="1"/>
              <a:t>updateMovie</a:t>
            </a:r>
            <a:r>
              <a:rPr lang="en-GB" dirty="0"/>
              <a:t>,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movie </a:t>
            </a:r>
            <a:r>
              <a:rPr lang="en-GB" dirty="0" err="1"/>
              <a:t>aan</a:t>
            </a:r>
            <a:r>
              <a:rPr lang="en-GB" dirty="0"/>
              <a:t> de server </a:t>
            </a:r>
            <a:r>
              <a:rPr lang="en-GB" dirty="0" err="1"/>
              <a:t>kant</a:t>
            </a:r>
            <a:r>
              <a:rPr lang="en-GB" dirty="0"/>
              <a:t> </a:t>
            </a:r>
            <a:r>
              <a:rPr lang="en-GB" dirty="0" err="1"/>
              <a:t>gewijzigd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</a:t>
            </a:r>
          </a:p>
          <a:p>
            <a:r>
              <a:rPr lang="en-GB" dirty="0" err="1"/>
              <a:t>Verbeter</a:t>
            </a:r>
            <a:r>
              <a:rPr lang="en-GB" dirty="0"/>
              <a:t> je </a:t>
            </a:r>
            <a:r>
              <a:rPr lang="en-GB" dirty="0" err="1"/>
              <a:t>updateMovie</a:t>
            </a:r>
            <a:r>
              <a:rPr lang="en-GB" dirty="0"/>
              <a:t> door </a:t>
            </a:r>
            <a:r>
              <a:rPr lang="en-GB" dirty="0" err="1"/>
              <a:t>tevens</a:t>
            </a:r>
            <a:r>
              <a:rPr lang="en-GB" dirty="0"/>
              <a:t> </a:t>
            </a:r>
            <a:r>
              <a:rPr lang="en-GB" dirty="0" err="1"/>
              <a:t>rekening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 met de server error 404 error, </a:t>
            </a:r>
            <a:r>
              <a:rPr lang="en-GB" dirty="0" err="1"/>
              <a:t>welke</a:t>
            </a:r>
            <a:r>
              <a:rPr lang="en-GB" dirty="0"/>
              <a:t> de server </a:t>
            </a:r>
            <a:r>
              <a:rPr lang="en-GB" dirty="0" err="1"/>
              <a:t>verstuurd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de movie die je </a:t>
            </a:r>
            <a:r>
              <a:rPr lang="en-GB" dirty="0" err="1"/>
              <a:t>probeert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updaten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bestaat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de server error </a:t>
            </a:r>
            <a:r>
              <a:rPr lang="en-GB" dirty="0" err="1"/>
              <a:t>een</a:t>
            </a:r>
            <a:r>
              <a:rPr lang="en-GB" dirty="0"/>
              <a:t> 409, </a:t>
            </a:r>
            <a:r>
              <a:rPr lang="en-GB" dirty="0" err="1"/>
              <a:t>een</a:t>
            </a:r>
            <a:r>
              <a:rPr lang="en-GB" dirty="0"/>
              <a:t> error die </a:t>
            </a:r>
            <a:r>
              <a:rPr lang="en-GB" dirty="0" err="1"/>
              <a:t>ontstaat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probeert</a:t>
            </a:r>
            <a:r>
              <a:rPr lang="en-GB" dirty="0"/>
              <a:t> de naam van </a:t>
            </a:r>
            <a:r>
              <a:rPr lang="en-GB" dirty="0" err="1"/>
              <a:t>een</a:t>
            </a:r>
            <a:r>
              <a:rPr lang="en-GB" dirty="0"/>
              <a:t> movie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veranderen</a:t>
            </a:r>
            <a:r>
              <a:rPr lang="en-GB" dirty="0"/>
              <a:t> in de naam van </a:t>
            </a:r>
            <a:r>
              <a:rPr lang="en-GB" dirty="0" err="1"/>
              <a:t>een</a:t>
            </a:r>
            <a:r>
              <a:rPr lang="en-GB" dirty="0"/>
              <a:t> movie die al </a:t>
            </a:r>
            <a:r>
              <a:rPr lang="en-GB" dirty="0" err="1"/>
              <a:t>bestaat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5668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07F3-00EA-258E-281F-9B15FC38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55599-9FB8-2FC6-959B-F4176CD05689}"/>
              </a:ext>
            </a:extLst>
          </p:cNvPr>
          <p:cNvSpPr txBox="1"/>
          <p:nvPr/>
        </p:nvSpPr>
        <p:spPr>
          <a:xfrm>
            <a:off x="972071" y="2014290"/>
            <a:ext cx="99245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updateMovie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fetch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`/v1/movie/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movieName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method: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'PUT’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body: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!==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throw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throw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443841D-2DF6-058F-44D0-269545C4172B}"/>
              </a:ext>
            </a:extLst>
          </p:cNvPr>
          <p:cNvSpPr/>
          <p:nvPr/>
        </p:nvSpPr>
        <p:spPr>
          <a:xfrm>
            <a:off x="9190549" y="1956121"/>
            <a:ext cx="2713384" cy="586461"/>
          </a:xfrm>
          <a:prstGeom prst="wedgeRoundRectCallout">
            <a:avLst>
              <a:gd name="adj1" fmla="val -235260"/>
              <a:gd name="adj2" fmla="val 16555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Add</a:t>
            </a:r>
            <a:r>
              <a:rPr lang="nl-NL" dirty="0"/>
              <a:t> a </a:t>
            </a:r>
            <a:r>
              <a:rPr lang="nl-NL" dirty="0" err="1"/>
              <a:t>fetch</a:t>
            </a:r>
            <a:r>
              <a:rPr lang="nl-NL" dirty="0"/>
              <a:t>()</a:t>
            </a:r>
            <a:endParaRPr lang="en-NL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CB090AE-69EF-F79E-22DA-60F8AC665193}"/>
              </a:ext>
            </a:extLst>
          </p:cNvPr>
          <p:cNvSpPr/>
          <p:nvPr/>
        </p:nvSpPr>
        <p:spPr>
          <a:xfrm>
            <a:off x="8762286" y="4317356"/>
            <a:ext cx="2713384" cy="844953"/>
          </a:xfrm>
          <a:prstGeom prst="wedgeRoundRectCallout">
            <a:avLst>
              <a:gd name="adj1" fmla="val -167434"/>
              <a:gd name="adj2" fmla="val -33787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200, </a:t>
            </a:r>
            <a:r>
              <a:rPr lang="nl-NL" dirty="0" err="1"/>
              <a:t>throw</a:t>
            </a:r>
            <a:r>
              <a:rPr lang="nl-NL" dirty="0"/>
              <a:t> new error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18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2C2B-4D9E-F878-9C8C-A23A5282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6c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F203-F65D-C12D-761F-F56F188A02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Maak </a:t>
            </a:r>
            <a:r>
              <a:rPr lang="en-GB" dirty="0" err="1"/>
              <a:t>aan</a:t>
            </a:r>
            <a:r>
              <a:rPr lang="en-GB" dirty="0"/>
              <a:t> 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visueel</a:t>
            </a:r>
            <a:r>
              <a:rPr lang="en-GB" dirty="0"/>
              <a:t> </a:t>
            </a:r>
            <a:r>
              <a:rPr lang="en-GB" dirty="0" err="1"/>
              <a:t>duidelijk</a:t>
            </a:r>
            <a:r>
              <a:rPr lang="en-GB" dirty="0"/>
              <a:t> (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via de console)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updaten</a:t>
            </a:r>
            <a:r>
              <a:rPr lang="en-GB" dirty="0"/>
              <a:t> van de movie </a:t>
            </a:r>
            <a:r>
              <a:rPr lang="en-GB" dirty="0" err="1"/>
              <a:t>niet</a:t>
            </a:r>
            <a:r>
              <a:rPr lang="en-GB" dirty="0"/>
              <a:t> is </a:t>
            </a:r>
            <a:r>
              <a:rPr lang="en-GB" dirty="0" err="1"/>
              <a:t>gelukt</a:t>
            </a:r>
            <a:r>
              <a:rPr lang="en-GB" dirty="0"/>
              <a:t>, </a:t>
            </a:r>
            <a:r>
              <a:rPr lang="en-GB" dirty="0" err="1"/>
              <a:t>bijvoorbeeld</a:t>
            </a:r>
            <a:r>
              <a:rPr lang="en-GB" dirty="0"/>
              <a:t> door het input veld van de film </a:t>
            </a:r>
            <a:r>
              <a:rPr lang="en-GB" dirty="0" err="1"/>
              <a:t>titel</a:t>
            </a:r>
            <a:r>
              <a:rPr lang="en-GB" dirty="0"/>
              <a:t> rood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omranden</a:t>
            </a:r>
            <a:r>
              <a:rPr lang="en-GB" dirty="0"/>
              <a:t>, </a:t>
            </a:r>
            <a:r>
              <a:rPr lang="en-GB" dirty="0" err="1"/>
              <a:t>als</a:t>
            </a:r>
            <a:r>
              <a:rPr lang="en-GB" dirty="0"/>
              <a:t> het </a:t>
            </a:r>
            <a:r>
              <a:rPr lang="en-GB" dirty="0" err="1"/>
              <a:t>updaten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is </a:t>
            </a:r>
            <a:r>
              <a:rPr lang="en-GB" dirty="0" err="1"/>
              <a:t>gelukt</a:t>
            </a:r>
            <a:r>
              <a:rPr lang="en-GB" dirty="0"/>
              <a:t> </a:t>
            </a:r>
            <a:r>
              <a:rPr lang="en-GB" dirty="0" err="1"/>
              <a:t>omdat</a:t>
            </a:r>
            <a:r>
              <a:rPr lang="en-GB" dirty="0"/>
              <a:t> er al </a:t>
            </a:r>
            <a:r>
              <a:rPr lang="en-GB" dirty="0" err="1"/>
              <a:t>een</a:t>
            </a:r>
            <a:r>
              <a:rPr lang="en-GB" dirty="0"/>
              <a:t> movie met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bestaat</a:t>
            </a:r>
            <a:r>
              <a:rPr lang="en-GB" dirty="0"/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27773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3450-488D-6CA0-0AAB-22169BB8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6c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268EC-9D94-C105-56F3-AC4A9970C3EA}"/>
              </a:ext>
            </a:extLst>
          </p:cNvPr>
          <p:cNvSpPr txBox="1"/>
          <p:nvPr/>
        </p:nvSpPr>
        <p:spPr>
          <a:xfrm>
            <a:off x="972071" y="1651002"/>
            <a:ext cx="99245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MOVIESERVICE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updateMovie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FORM_DATA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removeMovieNode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!== 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FORM_DATA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'movie'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 {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  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FORM_DATA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'movie’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// Update </a:t>
            </a:r>
            <a:r>
              <a:rPr lang="en-GB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key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MOVIESERVICE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addMovieNode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MOVIE_NAME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movie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movieFormButton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reset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closeEditMovieDialog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.</a:t>
            </a:r>
            <a:r>
              <a:rPr lang="en-GB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Deze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titel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bestaat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al’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"#movie-input"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GB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'error’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}); …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CC48EFA-7D7D-DAE2-18DD-76AFDD3E7CF1}"/>
              </a:ext>
            </a:extLst>
          </p:cNvPr>
          <p:cNvSpPr/>
          <p:nvPr/>
        </p:nvSpPr>
        <p:spPr>
          <a:xfrm>
            <a:off x="9190549" y="1956121"/>
            <a:ext cx="2713384" cy="586461"/>
          </a:xfrm>
          <a:prstGeom prst="wedgeRoundRectCallout">
            <a:avLst>
              <a:gd name="adj1" fmla="val -241659"/>
              <a:gd name="adj2" fmla="val 587912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catch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5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0E85-80F7-6C16-C03E-1E7B8A99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6c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9FE43-FA72-7683-6777-F8AD7CC9E8DC}"/>
              </a:ext>
            </a:extLst>
          </p:cNvPr>
          <p:cNvSpPr txBox="1"/>
          <p:nvPr/>
        </p:nvSpPr>
        <p:spPr>
          <a:xfrm>
            <a:off x="972072" y="2426616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.error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border-width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border-</a:t>
            </a:r>
            <a:r>
              <a:rPr lang="en-GB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red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6CCA47-EF4C-B524-9D45-4C8124CB3CFC}"/>
              </a:ext>
            </a:extLst>
          </p:cNvPr>
          <p:cNvSpPr/>
          <p:nvPr/>
        </p:nvSpPr>
        <p:spPr>
          <a:xfrm>
            <a:off x="7431198" y="988485"/>
            <a:ext cx="2713384" cy="586461"/>
          </a:xfrm>
          <a:prstGeom prst="wedgeRoundRectCallout">
            <a:avLst>
              <a:gd name="adj1" fmla="val -225449"/>
              <a:gd name="adj2" fmla="val 22870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css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existed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572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7B5-32F6-D058-802B-F70660BA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Proeftentamen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93BD-99B3-46C3-658F-D4D1102A6D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344994"/>
            <a:ext cx="10096500" cy="3532992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uitwerking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verkrijgen</a:t>
            </a:r>
            <a:r>
              <a:rPr lang="en-US" dirty="0"/>
              <a:t> via</a:t>
            </a:r>
            <a:endParaRPr lang="en-NL" dirty="0"/>
          </a:p>
          <a:p>
            <a:pPr lvl="1"/>
            <a:r>
              <a:rPr lang="en-GB" dirty="0">
                <a:hlinkClick r:id="rId2"/>
              </a:rPr>
              <a:t>https://classroom.github.com/a/yTgGrg3y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15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8E4198-4CD7-1048-07BC-5614F56E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288053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C5CC-C634-687A-E93F-0DEBA057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E3B82-5CE9-43BC-8BFA-D08C7767B9CD}"/>
              </a:ext>
            </a:extLst>
          </p:cNvPr>
          <p:cNvSpPr txBox="1"/>
          <p:nvPr/>
        </p:nvSpPr>
        <p:spPr>
          <a:xfrm>
            <a:off x="800299" y="4896465"/>
            <a:ext cx="100963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TICT-SV1FEP1-20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err="1">
                <a:solidFill>
                  <a:schemeClr val="bg1"/>
                </a:solidFill>
              </a:rPr>
              <a:t>Evaluatie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periode</a:t>
            </a:r>
            <a:r>
              <a:rPr lang="en-GB" b="1" dirty="0">
                <a:solidFill>
                  <a:schemeClr val="bg1"/>
                </a:solidFill>
              </a:rPr>
              <a:t>: 25-05-2022 - 08-07-2022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F43C-24E0-03B9-AC59-C6C25E29FE81}"/>
              </a:ext>
            </a:extLst>
          </p:cNvPr>
          <p:cNvSpPr txBox="1"/>
          <p:nvPr/>
        </p:nvSpPr>
        <p:spPr>
          <a:xfrm>
            <a:off x="9217742" y="5096520"/>
            <a:ext cx="150714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puo-285</a:t>
            </a:r>
            <a:endParaRPr lang="en-NL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AA3351-234F-1214-A02A-EE5CD639A183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2438400"/>
          <a:ext cx="10058400" cy="1981200"/>
        </p:xfrm>
        <a:graphic>
          <a:graphicData uri="http://schemas.openxmlformats.org/drawingml/2006/table">
            <a:tbl>
              <a:tblPr/>
              <a:tblGrid>
                <a:gridCol w="10058400">
                  <a:extLst>
                    <a:ext uri="{9D8B030D-6E8A-4147-A177-3AD203B41FA5}">
                      <a16:colId xmlns:a16="http://schemas.microsoft.com/office/drawing/2014/main" val="215575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Vandaag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starten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bovenstaande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evaluaties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. U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dient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deze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evaluaties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tijdens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uw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les of college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te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evalueren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.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Uw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studenten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kunnen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via </a:t>
                      </a:r>
                      <a:r>
                        <a:rPr lang="en-GB" sz="2000" b="1" u="none" strike="noStrike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  <a:hlinkClick r:id="rId3" tooltip="https://eur02.safelinks.protection.outlook.com/?url=https%3A%2F%2Fapp.evalytics.nl%2F%23&amp;data=05%7C01%7Cmirko.pelgrom%40hu.nl%7Cd2712896dea74888899c08da3e1e413b%7C989329099a5a4d18ace47236b5b5e11d%7C0%7C0%7C637890596926473901%7CUnknown%7CTWFpbGZsb3d8eyJWIjoiMC4wLjAwMDAiLCJQIjoiV2luMzIiLCJBTiI6Ik1haWwiLCJXVCI6Mn0%3D%7C3000%7C%7C%7C&amp;sdata=L2JIRHPYQ9qI%2BM83SOcA46hLhnEGC5P4JVaRKwn9Ew0%3D&amp;reserved=0"/>
                        </a:rPr>
                        <a:t>https://app.evalytics.nl/#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 met de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betreffende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evaluatiecode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inloggen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evalueren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. U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kunt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tijdens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de les de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respons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code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tonen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aan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uw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studenten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via </a:t>
                      </a:r>
                      <a:r>
                        <a:rPr lang="en-GB" sz="2000" b="1" u="none" strike="noStrike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  <a:hlinkClick r:id="rId4" tooltip="https://eur02.safelinks.protection.outlook.com/?url=https%3A%2F%2Fportal.evalytics.nl%2F%23&amp;data=05%7C01%7Cmirko.pelgrom%40hu.nl%7Cd2712896dea74888899c08da3e1e413b%7C989329099a5a4d18ace47236b5b5e11d%7C0%7C0%7C637890596926473901%7CUnknown%7CTWFpbGZsb3d8eyJWIjoiMC4wLjAwMDAiLCJQIjoiV2luMzIiLCJBTiI6Ik1haWwiLCJXVCI6Mn0%3D%7C3000%7C%7C%7C&amp;sdata=uE%2Fmt3SctjIbFApSABzPVf%2BLoP2VDGaIbnuPCFVIrrE%3D&amp;reserved=0"/>
                        </a:rPr>
                        <a:t>https://portal.evalytics.nl/#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. Als u bent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ingelogd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gaat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u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naar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het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evaluatie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overzicht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zoekt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u op het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onderdeel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die u wilt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gaan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evalueren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.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Vervolgens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klikt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u op 'live </a:t>
                      </a:r>
                      <a:r>
                        <a:rPr lang="en-GB" sz="2000" b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evalueren</a:t>
                      </a:r>
                      <a:r>
                        <a:rPr lang="en-GB" sz="2000" b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'.</a:t>
                      </a:r>
                    </a:p>
                  </a:txBody>
                  <a:tcPr marL="0" marR="0" marT="0" marB="152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99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27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84168-5195-11C7-A133-1E84C218BB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215E1F-0D33-8DEF-2F54-E4E36BB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Proeftentamen</a:t>
            </a:r>
          </a:p>
        </p:txBody>
      </p:sp>
    </p:spTree>
    <p:extLst>
      <p:ext uri="{BB962C8B-B14F-4D97-AF65-F5344CB8AC3E}">
        <p14:creationId xmlns:p14="http://schemas.microsoft.com/office/powerpoint/2010/main" val="232099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7B5-32F6-D058-802B-F70660BA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Proeftentamen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93BD-99B3-46C3-658F-D4D1102A6D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344994"/>
            <a:ext cx="10096500" cy="3532992"/>
          </a:xfrm>
        </p:spPr>
        <p:txBody>
          <a:bodyPr/>
          <a:lstStyle/>
          <a:p>
            <a:r>
              <a:rPr lang="en-NL" dirty="0"/>
              <a:t>Waar</a:t>
            </a:r>
          </a:p>
          <a:p>
            <a:pPr lvl="1"/>
            <a:r>
              <a:rPr lang="en-GB" dirty="0">
                <a:hlinkClick r:id="rId2" tooltip="Original URL:&#10;https://classroom.github.com/a/M6ONHVob&#10;&#10;Click to follow link."/>
              </a:rPr>
              <a:t>https://classroom.github.com/a/M6ONHVob</a:t>
            </a:r>
            <a:r>
              <a:rPr lang="en-GB" dirty="0"/>
              <a:t> </a:t>
            </a:r>
          </a:p>
          <a:p>
            <a:r>
              <a:rPr lang="en-NL" dirty="0"/>
              <a:t>Hoe lang	</a:t>
            </a:r>
          </a:p>
          <a:p>
            <a:pPr lvl="1"/>
            <a:r>
              <a:rPr lang="en-NL" dirty="0"/>
              <a:t>90 min</a:t>
            </a:r>
          </a:p>
        </p:txBody>
      </p:sp>
    </p:spTree>
    <p:extLst>
      <p:ext uri="{BB962C8B-B14F-4D97-AF65-F5344CB8AC3E}">
        <p14:creationId xmlns:p14="http://schemas.microsoft.com/office/powerpoint/2010/main" val="357056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15E1F-0D33-8DEF-2F54-E4E36BB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Bespreking proeftentamen</a:t>
            </a:r>
          </a:p>
        </p:txBody>
      </p:sp>
    </p:spTree>
    <p:extLst>
      <p:ext uri="{BB962C8B-B14F-4D97-AF65-F5344CB8AC3E}">
        <p14:creationId xmlns:p14="http://schemas.microsoft.com/office/powerpoint/2010/main" val="62032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946F-D86E-B42D-19AE-7BB82C76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590A-F439-5F96-B243-72FCC0C639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0098" y="2448233"/>
            <a:ext cx="7282017" cy="354774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[CSS] 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de 'x'-button </a:t>
            </a:r>
            <a:r>
              <a:rPr lang="en-GB" dirty="0" err="1"/>
              <a:t>voor</a:t>
            </a:r>
            <a:r>
              <a:rPr lang="en-GB" dirty="0"/>
              <a:t> het </a:t>
            </a:r>
            <a:r>
              <a:rPr lang="en-GB" dirty="0" err="1"/>
              <a:t>sluiten</a:t>
            </a:r>
            <a:r>
              <a:rPr lang="en-GB" dirty="0"/>
              <a:t> van de dialog op de </a:t>
            </a:r>
            <a:r>
              <a:rPr lang="en-GB" dirty="0" err="1"/>
              <a:t>juiste</a:t>
            </a:r>
            <a:r>
              <a:rPr lang="en-GB" dirty="0"/>
              <a:t> </a:t>
            </a:r>
            <a:r>
              <a:rPr lang="en-GB" dirty="0" err="1"/>
              <a:t>positie</a:t>
            </a:r>
            <a:r>
              <a:rPr lang="en-GB" dirty="0"/>
              <a:t> (</a:t>
            </a:r>
            <a:r>
              <a:rPr lang="en-GB" dirty="0" err="1"/>
              <a:t>rechtsboven</a:t>
            </a:r>
            <a:r>
              <a:rPr lang="en-GB" dirty="0"/>
              <a:t>)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gepositioneerd</a:t>
            </a:r>
            <a:r>
              <a:rPr lang="en-GB" dirty="0"/>
              <a:t>, </a:t>
            </a:r>
            <a:r>
              <a:rPr lang="en-GB" dirty="0" err="1"/>
              <a:t>zoals</a:t>
            </a:r>
            <a:r>
              <a:rPr lang="en-GB" dirty="0"/>
              <a:t> in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aanpassing</a:t>
            </a:r>
            <a:r>
              <a:rPr lang="en-GB" dirty="0"/>
              <a:t> doe je in de file </a:t>
            </a:r>
            <a:r>
              <a:rPr lang="en-GB" dirty="0">
                <a:highlight>
                  <a:srgbClr val="808080"/>
                </a:highlight>
              </a:rPr>
              <a:t> </a:t>
            </a:r>
            <a:r>
              <a:rPr lang="en-GB" dirty="0" err="1">
                <a:solidFill>
                  <a:schemeClr val="accent6"/>
                </a:solidFill>
                <a:highlight>
                  <a:srgbClr val="808080"/>
                </a:highlight>
              </a:rPr>
              <a:t>dialog.css</a:t>
            </a:r>
            <a:r>
              <a:rPr lang="en-GB" dirty="0">
                <a:highlight>
                  <a:srgbClr val="808080"/>
                </a:highlight>
              </a:rPr>
              <a:t> </a:t>
            </a:r>
            <a:r>
              <a:rPr lang="en-GB" dirty="0"/>
              <a:t>.</a:t>
            </a: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00996-DFB8-76CD-A44D-E58A885F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1" y="2448233"/>
            <a:ext cx="3035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1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BDD-5F64-EF49-183B-62B01F5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9B65-5C21-B3A1-888C-6A14B75912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Step one</a:t>
            </a:r>
          </a:p>
          <a:p>
            <a:pPr lvl="1"/>
            <a:r>
              <a:rPr lang="en-NL" dirty="0"/>
              <a:t>Find the element to position</a:t>
            </a:r>
          </a:p>
          <a:p>
            <a:r>
              <a:rPr lang="en-NL" dirty="0"/>
              <a:t>Step two</a:t>
            </a:r>
          </a:p>
          <a:p>
            <a:pPr lvl="1"/>
            <a:r>
              <a:rPr lang="en-NL" dirty="0"/>
              <a:t>Find selector to use</a:t>
            </a:r>
          </a:p>
          <a:p>
            <a:r>
              <a:rPr lang="en-NL" dirty="0"/>
              <a:t>Step three</a:t>
            </a:r>
          </a:p>
          <a:p>
            <a:pPr lvl="1"/>
            <a:r>
              <a:rPr lang="en-NL" dirty="0"/>
              <a:t>Add CSS</a:t>
            </a:r>
          </a:p>
        </p:txBody>
      </p:sp>
    </p:spTree>
    <p:extLst>
      <p:ext uri="{BB962C8B-B14F-4D97-AF65-F5344CB8AC3E}">
        <p14:creationId xmlns:p14="http://schemas.microsoft.com/office/powerpoint/2010/main" val="1603050786"/>
      </p:ext>
    </p:extLst>
  </p:cSld>
  <p:clrMapOvr>
    <a:masterClrMapping/>
  </p:clrMapOvr>
</p:sld>
</file>

<file path=ppt/theme/theme1.xml><?xml version="1.0" encoding="utf-8"?>
<a:theme xmlns:a="http://schemas.openxmlformats.org/drawingml/2006/main" name="HU Breed">
  <a:themeElements>
    <a:clrScheme name="Aangepast 5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B71915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FE78AF9E-1AB3-4DE5-8CD0-D988B1503652}" vid="{0299882F-9587-401D-8510-F869907E3B09}"/>
    </a:ext>
  </a:extLst>
</a:theme>
</file>

<file path=ppt/theme/theme2.xml><?xml version="1.0" encoding="utf-8"?>
<a:theme xmlns:a="http://schemas.openxmlformats.org/drawingml/2006/main" name="HU Breed">
  <a:themeElements>
    <a:clrScheme name="Aangepast 5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B71915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FE78AF9E-1AB3-4DE5-8CD0-D988B1503652}" vid="{0299882F-9587-401D-8510-F869907E3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st xmlns="8e39aab0-005d-45b6-a80e-05e5df2908d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80706761E274FBF7207A6EEFD509E" ma:contentTypeVersion="13" ma:contentTypeDescription="Create a new document." ma:contentTypeScope="" ma:versionID="d51dfd1d15381d1dfac9be848af09684">
  <xsd:schema xmlns:xsd="http://www.w3.org/2001/XMLSchema" xmlns:xs="http://www.w3.org/2001/XMLSchema" xmlns:p="http://schemas.microsoft.com/office/2006/metadata/properties" xmlns:ns2="8e39aab0-005d-45b6-a80e-05e5df2908d1" xmlns:ns3="cc018f0f-33de-4c4c-920d-26dc6e1acc33" targetNamespace="http://schemas.microsoft.com/office/2006/metadata/properties" ma:root="true" ma:fieldsID="5e2a96ffa8ae1d934c6a42393d7d8550" ns2:_="" ns3:_="">
    <xsd:import namespace="8e39aab0-005d-45b6-a80e-05e5df2908d1"/>
    <xsd:import namespace="cc018f0f-33de-4c4c-920d-26dc6e1ac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test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9aab0-005d-45b6-a80e-05e5df2908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test" ma:index="15" nillable="true" ma:displayName="test" ma:internalName="test">
      <xsd:simpleType>
        <xsd:restriction base="dms:Text">
          <xsd:maxLength value="255"/>
        </xsd:restriction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18f0f-33de-4c4c-920d-26dc6e1ac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00230B-D02E-4F04-9D35-AA303CE5EF1A}">
  <ds:schemaRefs>
    <ds:schemaRef ds:uri="http://schemas.microsoft.com/office/2006/metadata/properties"/>
    <ds:schemaRef ds:uri="http://schemas.microsoft.com/office/infopath/2007/PartnerControls"/>
    <ds:schemaRef ds:uri="8e39aab0-005d-45b6-a80e-05e5df2908d1"/>
  </ds:schemaRefs>
</ds:datastoreItem>
</file>

<file path=customXml/itemProps2.xml><?xml version="1.0" encoding="utf-8"?>
<ds:datastoreItem xmlns:ds="http://schemas.openxmlformats.org/officeDocument/2006/customXml" ds:itemID="{DBD0C1B8-0FD6-4497-9675-D75A704260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D3ACA8-129C-4E4F-B079-B04E5BACA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39aab0-005d-45b6-a80e-05e5df2908d1"/>
    <ds:schemaRef ds:uri="cc018f0f-33de-4c4c-920d-26dc6e1acc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Advanced Programming C1</Template>
  <TotalTime>6502</TotalTime>
  <Words>1934</Words>
  <Application>Microsoft Office PowerPoint</Application>
  <PresentationFormat>Breedbeeld</PresentationFormat>
  <Paragraphs>265</Paragraphs>
  <Slides>38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 New</vt:lpstr>
      <vt:lpstr>Menlo</vt:lpstr>
      <vt:lpstr>Roboto</vt:lpstr>
      <vt:lpstr>Wingdings</vt:lpstr>
      <vt:lpstr>Zapf Dingbats</vt:lpstr>
      <vt:lpstr>HU Breed</vt:lpstr>
      <vt:lpstr>HU Breed</vt:lpstr>
      <vt:lpstr>Front-End Programming 1 (FEP 1)</vt:lpstr>
      <vt:lpstr>Programma</vt:lpstr>
      <vt:lpstr>Evalytics</vt:lpstr>
      <vt:lpstr>Evalytics</vt:lpstr>
      <vt:lpstr>Proeftentamen</vt:lpstr>
      <vt:lpstr>Proeftentamen</vt:lpstr>
      <vt:lpstr>Bespreking proeftentamen</vt:lpstr>
      <vt:lpstr>Opdracht 1</vt:lpstr>
      <vt:lpstr>Opdracht 1</vt:lpstr>
      <vt:lpstr>Opdracht 1</vt:lpstr>
      <vt:lpstr>Opdracht 1</vt:lpstr>
      <vt:lpstr>Opdracht 2</vt:lpstr>
      <vt:lpstr>PowerPoint-presentatie</vt:lpstr>
      <vt:lpstr>Opdracht 2</vt:lpstr>
      <vt:lpstr>PowerPoint-presentatie</vt:lpstr>
      <vt:lpstr>Opdracht 2</vt:lpstr>
      <vt:lpstr>Opdracht 2</vt:lpstr>
      <vt:lpstr>Opdracht 3</vt:lpstr>
      <vt:lpstr>Opdracht 3</vt:lpstr>
      <vt:lpstr>PowerPoint-presentatie</vt:lpstr>
      <vt:lpstr>PowerPoint-presentatie</vt:lpstr>
      <vt:lpstr>Opdracht 3</vt:lpstr>
      <vt:lpstr>Opdracht 3</vt:lpstr>
      <vt:lpstr>Opdracht 4</vt:lpstr>
      <vt:lpstr>Opdracht 4</vt:lpstr>
      <vt:lpstr>Opdracht 4 (extra)</vt:lpstr>
      <vt:lpstr>Opdracht 5</vt:lpstr>
      <vt:lpstr>Opdracht 5</vt:lpstr>
      <vt:lpstr>Opdracht 5</vt:lpstr>
      <vt:lpstr>Opdracht 5 (improved)</vt:lpstr>
      <vt:lpstr>Opdracht 6</vt:lpstr>
      <vt:lpstr>Opdracht 6a &amp; 6b</vt:lpstr>
      <vt:lpstr>PowerPoint-presentatie</vt:lpstr>
      <vt:lpstr>Opdracht 6c</vt:lpstr>
      <vt:lpstr>Opdracht 6c</vt:lpstr>
      <vt:lpstr>Opdracht 6c</vt:lpstr>
      <vt:lpstr>Proeftentamen</vt:lpstr>
      <vt:lpstr>That’s all folks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 Boss;Andre Donk</dc:creator>
  <cp:lastModifiedBy>Alex Jongman</cp:lastModifiedBy>
  <cp:revision>256</cp:revision>
  <dcterms:created xsi:type="dcterms:W3CDTF">2016-04-01T10:19:03Z</dcterms:created>
  <dcterms:modified xsi:type="dcterms:W3CDTF">2022-06-10T12:16:02Z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0x01010081A80706761E274FBF7207A6EEFD509E</vt:lpwstr>
  </property>
</Properties>
</file>